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8" r:id="rId2"/>
    <p:sldId id="260" r:id="rId3"/>
    <p:sldId id="294" r:id="rId4"/>
    <p:sldId id="259" r:id="rId5"/>
    <p:sldId id="300" r:id="rId6"/>
    <p:sldId id="264" r:id="rId7"/>
    <p:sldId id="296" r:id="rId8"/>
    <p:sldId id="293" r:id="rId9"/>
    <p:sldId id="288" r:id="rId10"/>
    <p:sldId id="276" r:id="rId11"/>
    <p:sldId id="279" r:id="rId12"/>
    <p:sldId id="268" r:id="rId13"/>
    <p:sldId id="290" r:id="rId14"/>
    <p:sldId id="289" r:id="rId15"/>
    <p:sldId id="302" r:id="rId16"/>
  </p:sldIdLst>
  <p:sldSz cx="9144000" cy="6858000" type="screen4x3"/>
  <p:notesSz cx="6805613" cy="99441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7" autoAdjust="0"/>
    <p:restoredTop sz="60505" autoAdjust="0"/>
  </p:normalViewPr>
  <p:slideViewPr>
    <p:cSldViewPr snapToObjects="1">
      <p:cViewPr varScale="1">
        <p:scale>
          <a:sx n="69" d="100"/>
          <a:sy n="69" d="100"/>
        </p:scale>
        <p:origin x="-30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8B9A5-D690-49EC-AB9A-AE08ED72C67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A0B8309-5CCB-4924-8EE9-EF6D227651FF}">
      <dgm:prSet phldrT="[Text]"/>
      <dgm:spPr/>
      <dgm:t>
        <a:bodyPr/>
        <a:lstStyle/>
        <a:p>
          <a:r>
            <a:rPr lang="sv-SE" b="1" dirty="0" smtClean="0"/>
            <a:t>Arbetskraft</a:t>
          </a:r>
          <a:endParaRPr lang="sv-SE" b="1" dirty="0"/>
        </a:p>
      </dgm:t>
    </dgm:pt>
    <dgm:pt modelId="{742C374D-8EB2-4369-A5F3-42CF352726BA}" type="parTrans" cxnId="{743356A0-EE03-4199-A4C0-3F598AF9B85B}">
      <dgm:prSet/>
      <dgm:spPr/>
      <dgm:t>
        <a:bodyPr/>
        <a:lstStyle/>
        <a:p>
          <a:endParaRPr lang="sv-SE"/>
        </a:p>
      </dgm:t>
    </dgm:pt>
    <dgm:pt modelId="{29492901-93FF-4FB9-B1C4-C64E4B14CC0F}" type="sibTrans" cxnId="{743356A0-EE03-4199-A4C0-3F598AF9B85B}">
      <dgm:prSet/>
      <dgm:spPr/>
      <dgm:t>
        <a:bodyPr/>
        <a:lstStyle/>
        <a:p>
          <a:endParaRPr lang="sv-SE"/>
        </a:p>
      </dgm:t>
    </dgm:pt>
    <dgm:pt modelId="{CBF0F1BD-DA60-4687-B090-326814D7DDA9}">
      <dgm:prSet phldrT="[Text]"/>
      <dgm:spPr/>
      <dgm:t>
        <a:bodyPr/>
        <a:lstStyle/>
        <a:p>
          <a:r>
            <a:rPr lang="sv-SE" b="1" dirty="0" smtClean="0"/>
            <a:t>Produktivitet</a:t>
          </a:r>
          <a:endParaRPr lang="sv-SE" b="1" dirty="0"/>
        </a:p>
      </dgm:t>
    </dgm:pt>
    <dgm:pt modelId="{D8FC27A5-449C-45F7-B05E-3F1C9FA91160}" type="parTrans" cxnId="{368DF2E3-1494-4D7E-87CC-58AB441F58DC}">
      <dgm:prSet/>
      <dgm:spPr/>
      <dgm:t>
        <a:bodyPr/>
        <a:lstStyle/>
        <a:p>
          <a:endParaRPr lang="sv-SE"/>
        </a:p>
      </dgm:t>
    </dgm:pt>
    <dgm:pt modelId="{BF2CF6AD-4FA5-4E37-A413-70B121A988D8}" type="sibTrans" cxnId="{368DF2E3-1494-4D7E-87CC-58AB441F58DC}">
      <dgm:prSet/>
      <dgm:spPr/>
      <dgm:t>
        <a:bodyPr/>
        <a:lstStyle/>
        <a:p>
          <a:endParaRPr lang="sv-SE"/>
        </a:p>
      </dgm:t>
    </dgm:pt>
    <dgm:pt modelId="{7AE20CE0-FD56-462A-B728-1AA7139C8EF1}">
      <dgm:prSet phldrT="[Text]"/>
      <dgm:spPr/>
      <dgm:t>
        <a:bodyPr/>
        <a:lstStyle/>
        <a:p>
          <a:r>
            <a:rPr lang="sv-SE" b="1" dirty="0" smtClean="0"/>
            <a:t>Produktion</a:t>
          </a:r>
          <a:endParaRPr lang="sv-SE" b="1" dirty="0"/>
        </a:p>
      </dgm:t>
    </dgm:pt>
    <dgm:pt modelId="{EDDCAD98-ACF5-4D22-88B1-ED5604D70F23}" type="parTrans" cxnId="{3B9E9A12-BFD0-46FC-BCBF-8CD044D84434}">
      <dgm:prSet/>
      <dgm:spPr/>
      <dgm:t>
        <a:bodyPr/>
        <a:lstStyle/>
        <a:p>
          <a:endParaRPr lang="sv-SE"/>
        </a:p>
      </dgm:t>
    </dgm:pt>
    <dgm:pt modelId="{D878408A-2B23-46D4-A810-FF56BF199452}" type="sibTrans" cxnId="{3B9E9A12-BFD0-46FC-BCBF-8CD044D84434}">
      <dgm:prSet/>
      <dgm:spPr/>
      <dgm:t>
        <a:bodyPr/>
        <a:lstStyle/>
        <a:p>
          <a:endParaRPr lang="sv-SE"/>
        </a:p>
      </dgm:t>
    </dgm:pt>
    <dgm:pt modelId="{7D789FAF-AB5C-40FD-BADB-DF0072D9BD57}" type="pres">
      <dgm:prSet presAssocID="{DC98B9A5-D690-49EC-AB9A-AE08ED72C67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sv-SE"/>
        </a:p>
      </dgm:t>
    </dgm:pt>
    <dgm:pt modelId="{EE911D06-637B-4C5D-B5A7-28218EBFEEAE}" type="pres">
      <dgm:prSet presAssocID="{EA0B8309-5CCB-4924-8EE9-EF6D227651FF}" presName="composite" presStyleCnt="0"/>
      <dgm:spPr/>
    </dgm:pt>
    <dgm:pt modelId="{21E09675-2224-49CF-87F4-92FF4EAD56F2}" type="pres">
      <dgm:prSet presAssocID="{EA0B8309-5CCB-4924-8EE9-EF6D227651FF}" presName="rect1" presStyleLbl="b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262" t="15727" r="-17262" b="15727"/>
          </a:stretch>
        </a:blipFill>
      </dgm:spPr>
    </dgm:pt>
    <dgm:pt modelId="{11E776DA-3E53-4A92-B37A-CB7ADC851FAA}" type="pres">
      <dgm:prSet presAssocID="{EA0B8309-5CCB-4924-8EE9-EF6D227651FF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2F8888B-6E6D-4C30-808A-92380A9913D3}" type="pres">
      <dgm:prSet presAssocID="{29492901-93FF-4FB9-B1C4-C64E4B14CC0F}" presName="sibTrans" presStyleCnt="0"/>
      <dgm:spPr/>
    </dgm:pt>
    <dgm:pt modelId="{E83FE144-2AFD-4A66-A817-E446392DCF97}" type="pres">
      <dgm:prSet presAssocID="{CBF0F1BD-DA60-4687-B090-326814D7DDA9}" presName="composite" presStyleCnt="0"/>
      <dgm:spPr/>
    </dgm:pt>
    <dgm:pt modelId="{1ADD2991-F13B-4830-9A2E-2B1FDCCC84C9}" type="pres">
      <dgm:prSet presAssocID="{CBF0F1BD-DA60-4687-B090-326814D7DDA9}" presName="rect1" presStyleLbl="b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55" r="1955"/>
          </a:stretch>
        </a:blipFill>
      </dgm:spPr>
    </dgm:pt>
    <dgm:pt modelId="{F5EC5A2C-0DBA-4734-9ECB-7173521CC349}" type="pres">
      <dgm:prSet presAssocID="{CBF0F1BD-DA60-4687-B090-326814D7DDA9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A81953E-5057-4C27-ADC8-F96B5899D795}" type="pres">
      <dgm:prSet presAssocID="{BF2CF6AD-4FA5-4E37-A413-70B121A988D8}" presName="sibTrans" presStyleCnt="0"/>
      <dgm:spPr/>
    </dgm:pt>
    <dgm:pt modelId="{36E96055-0EB7-4865-A435-5E0589D89EAE}" type="pres">
      <dgm:prSet presAssocID="{7AE20CE0-FD56-462A-B728-1AA7139C8EF1}" presName="composite" presStyleCnt="0"/>
      <dgm:spPr/>
    </dgm:pt>
    <dgm:pt modelId="{B40E3FD0-4E88-4AFA-87A8-0F63832A1F5E}" type="pres">
      <dgm:prSet presAssocID="{7AE20CE0-FD56-462A-B728-1AA7139C8EF1}" presName="rect1" presStyleLbl="b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54" t="4302" r="-7654" b="4302"/>
          </a:stretch>
        </a:blipFill>
      </dgm:spPr>
    </dgm:pt>
    <dgm:pt modelId="{A883A0F9-6E45-4F5E-B0EB-B998B9403D3E}" type="pres">
      <dgm:prSet presAssocID="{7AE20CE0-FD56-462A-B728-1AA7139C8EF1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68DF2E3-1494-4D7E-87CC-58AB441F58DC}" srcId="{DC98B9A5-D690-49EC-AB9A-AE08ED72C675}" destId="{CBF0F1BD-DA60-4687-B090-326814D7DDA9}" srcOrd="1" destOrd="0" parTransId="{D8FC27A5-449C-45F7-B05E-3F1C9FA91160}" sibTransId="{BF2CF6AD-4FA5-4E37-A413-70B121A988D8}"/>
    <dgm:cxn modelId="{81069675-ADC5-4FAE-85E0-E7A9E3CB025F}" type="presOf" srcId="{7AE20CE0-FD56-462A-B728-1AA7139C8EF1}" destId="{A883A0F9-6E45-4F5E-B0EB-B998B9403D3E}" srcOrd="0" destOrd="0" presId="urn:microsoft.com/office/officeart/2008/layout/BendingPictureBlocks"/>
    <dgm:cxn modelId="{DF6B42AE-D390-465D-A207-3C98AFE67588}" type="presOf" srcId="{EA0B8309-5CCB-4924-8EE9-EF6D227651FF}" destId="{11E776DA-3E53-4A92-B37A-CB7ADC851FAA}" srcOrd="0" destOrd="0" presId="urn:microsoft.com/office/officeart/2008/layout/BendingPictureBlocks"/>
    <dgm:cxn modelId="{6BF30FA1-CC5D-44F3-9DE7-D11C75E1A90F}" type="presOf" srcId="{CBF0F1BD-DA60-4687-B090-326814D7DDA9}" destId="{F5EC5A2C-0DBA-4734-9ECB-7173521CC349}" srcOrd="0" destOrd="0" presId="urn:microsoft.com/office/officeart/2008/layout/BendingPictureBlocks"/>
    <dgm:cxn modelId="{80FA5C9B-42C2-4D45-B5CE-0EC262AB52CA}" type="presOf" srcId="{DC98B9A5-D690-49EC-AB9A-AE08ED72C675}" destId="{7D789FAF-AB5C-40FD-BADB-DF0072D9BD57}" srcOrd="0" destOrd="0" presId="urn:microsoft.com/office/officeart/2008/layout/BendingPictureBlocks"/>
    <dgm:cxn modelId="{743356A0-EE03-4199-A4C0-3F598AF9B85B}" srcId="{DC98B9A5-D690-49EC-AB9A-AE08ED72C675}" destId="{EA0B8309-5CCB-4924-8EE9-EF6D227651FF}" srcOrd="0" destOrd="0" parTransId="{742C374D-8EB2-4369-A5F3-42CF352726BA}" sibTransId="{29492901-93FF-4FB9-B1C4-C64E4B14CC0F}"/>
    <dgm:cxn modelId="{3B9E9A12-BFD0-46FC-BCBF-8CD044D84434}" srcId="{DC98B9A5-D690-49EC-AB9A-AE08ED72C675}" destId="{7AE20CE0-FD56-462A-B728-1AA7139C8EF1}" srcOrd="2" destOrd="0" parTransId="{EDDCAD98-ACF5-4D22-88B1-ED5604D70F23}" sibTransId="{D878408A-2B23-46D4-A810-FF56BF199452}"/>
    <dgm:cxn modelId="{A200D6B5-1E57-49D6-8B1B-5DEA237B55BA}" type="presParOf" srcId="{7D789FAF-AB5C-40FD-BADB-DF0072D9BD57}" destId="{EE911D06-637B-4C5D-B5A7-28218EBFEEAE}" srcOrd="0" destOrd="0" presId="urn:microsoft.com/office/officeart/2008/layout/BendingPictureBlocks"/>
    <dgm:cxn modelId="{9C3E89FC-9820-4DAC-9944-32573B539F07}" type="presParOf" srcId="{EE911D06-637B-4C5D-B5A7-28218EBFEEAE}" destId="{21E09675-2224-49CF-87F4-92FF4EAD56F2}" srcOrd="0" destOrd="0" presId="urn:microsoft.com/office/officeart/2008/layout/BendingPictureBlocks"/>
    <dgm:cxn modelId="{CC6E355C-C3A9-4AEF-8AEF-0658EB145A08}" type="presParOf" srcId="{EE911D06-637B-4C5D-B5A7-28218EBFEEAE}" destId="{11E776DA-3E53-4A92-B37A-CB7ADC851FAA}" srcOrd="1" destOrd="0" presId="urn:microsoft.com/office/officeart/2008/layout/BendingPictureBlocks"/>
    <dgm:cxn modelId="{6A143777-EB26-4ABE-A750-AC49CD3244A1}" type="presParOf" srcId="{7D789FAF-AB5C-40FD-BADB-DF0072D9BD57}" destId="{92F8888B-6E6D-4C30-808A-92380A9913D3}" srcOrd="1" destOrd="0" presId="urn:microsoft.com/office/officeart/2008/layout/BendingPictureBlocks"/>
    <dgm:cxn modelId="{6A37C4DB-2BAA-4619-B9C4-951631694311}" type="presParOf" srcId="{7D789FAF-AB5C-40FD-BADB-DF0072D9BD57}" destId="{E83FE144-2AFD-4A66-A817-E446392DCF97}" srcOrd="2" destOrd="0" presId="urn:microsoft.com/office/officeart/2008/layout/BendingPictureBlocks"/>
    <dgm:cxn modelId="{D494D655-9970-411D-B11E-E9503184AE27}" type="presParOf" srcId="{E83FE144-2AFD-4A66-A817-E446392DCF97}" destId="{1ADD2991-F13B-4830-9A2E-2B1FDCCC84C9}" srcOrd="0" destOrd="0" presId="urn:microsoft.com/office/officeart/2008/layout/BendingPictureBlocks"/>
    <dgm:cxn modelId="{18C4506F-91F0-4252-B603-17E5B4D3EFA1}" type="presParOf" srcId="{E83FE144-2AFD-4A66-A817-E446392DCF97}" destId="{F5EC5A2C-0DBA-4734-9ECB-7173521CC349}" srcOrd="1" destOrd="0" presId="urn:microsoft.com/office/officeart/2008/layout/BendingPictureBlocks"/>
    <dgm:cxn modelId="{A81A72F8-D005-485B-B33D-E6D0188F192B}" type="presParOf" srcId="{7D789FAF-AB5C-40FD-BADB-DF0072D9BD57}" destId="{8A81953E-5057-4C27-ADC8-F96B5899D795}" srcOrd="3" destOrd="0" presId="urn:microsoft.com/office/officeart/2008/layout/BendingPictureBlocks"/>
    <dgm:cxn modelId="{AD7F72ED-DEFE-49A8-8DEE-D1858694DD5B}" type="presParOf" srcId="{7D789FAF-AB5C-40FD-BADB-DF0072D9BD57}" destId="{36E96055-0EB7-4865-A435-5E0589D89EAE}" srcOrd="4" destOrd="0" presId="urn:microsoft.com/office/officeart/2008/layout/BendingPictureBlocks"/>
    <dgm:cxn modelId="{0CC126D6-4F25-462B-A302-54A767ABEC8C}" type="presParOf" srcId="{36E96055-0EB7-4865-A435-5E0589D89EAE}" destId="{B40E3FD0-4E88-4AFA-87A8-0F63832A1F5E}" srcOrd="0" destOrd="0" presId="urn:microsoft.com/office/officeart/2008/layout/BendingPictureBlocks"/>
    <dgm:cxn modelId="{FC2157F2-4BC3-4873-BAB2-4E563C61DB0B}" type="presParOf" srcId="{36E96055-0EB7-4865-A435-5E0589D89EAE}" destId="{A883A0F9-6E45-4F5E-B0EB-B998B9403D3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8B9A5-D690-49EC-AB9A-AE08ED72C67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A0B8309-5CCB-4924-8EE9-EF6D227651FF}">
      <dgm:prSet phldrT="[Text]"/>
      <dgm:spPr/>
      <dgm:t>
        <a:bodyPr/>
        <a:lstStyle/>
        <a:p>
          <a:r>
            <a:rPr lang="sv-SE" b="1" dirty="0" smtClean="0"/>
            <a:t>Arbetskraft</a:t>
          </a:r>
          <a:endParaRPr lang="sv-SE" b="1" dirty="0"/>
        </a:p>
      </dgm:t>
    </dgm:pt>
    <dgm:pt modelId="{742C374D-8EB2-4369-A5F3-42CF352726BA}" type="parTrans" cxnId="{743356A0-EE03-4199-A4C0-3F598AF9B85B}">
      <dgm:prSet/>
      <dgm:spPr/>
      <dgm:t>
        <a:bodyPr/>
        <a:lstStyle/>
        <a:p>
          <a:endParaRPr lang="sv-SE"/>
        </a:p>
      </dgm:t>
    </dgm:pt>
    <dgm:pt modelId="{29492901-93FF-4FB9-B1C4-C64E4B14CC0F}" type="sibTrans" cxnId="{743356A0-EE03-4199-A4C0-3F598AF9B85B}">
      <dgm:prSet/>
      <dgm:spPr/>
      <dgm:t>
        <a:bodyPr/>
        <a:lstStyle/>
        <a:p>
          <a:endParaRPr lang="sv-SE"/>
        </a:p>
      </dgm:t>
    </dgm:pt>
    <dgm:pt modelId="{CBF0F1BD-DA60-4687-B090-326814D7DDA9}">
      <dgm:prSet phldrT="[Text]"/>
      <dgm:spPr/>
      <dgm:t>
        <a:bodyPr/>
        <a:lstStyle/>
        <a:p>
          <a:r>
            <a:rPr lang="sv-SE" b="1" dirty="0" smtClean="0"/>
            <a:t>Produktivitet</a:t>
          </a:r>
          <a:endParaRPr lang="sv-SE" b="1" dirty="0"/>
        </a:p>
      </dgm:t>
    </dgm:pt>
    <dgm:pt modelId="{D8FC27A5-449C-45F7-B05E-3F1C9FA91160}" type="parTrans" cxnId="{368DF2E3-1494-4D7E-87CC-58AB441F58DC}">
      <dgm:prSet/>
      <dgm:spPr/>
      <dgm:t>
        <a:bodyPr/>
        <a:lstStyle/>
        <a:p>
          <a:endParaRPr lang="sv-SE"/>
        </a:p>
      </dgm:t>
    </dgm:pt>
    <dgm:pt modelId="{BF2CF6AD-4FA5-4E37-A413-70B121A988D8}" type="sibTrans" cxnId="{368DF2E3-1494-4D7E-87CC-58AB441F58DC}">
      <dgm:prSet/>
      <dgm:spPr/>
      <dgm:t>
        <a:bodyPr/>
        <a:lstStyle/>
        <a:p>
          <a:endParaRPr lang="sv-SE"/>
        </a:p>
      </dgm:t>
    </dgm:pt>
    <dgm:pt modelId="{7AE20CE0-FD56-462A-B728-1AA7139C8EF1}">
      <dgm:prSet phldrT="[Text]"/>
      <dgm:spPr/>
      <dgm:t>
        <a:bodyPr/>
        <a:lstStyle/>
        <a:p>
          <a:r>
            <a:rPr lang="sv-SE" b="1" dirty="0" smtClean="0"/>
            <a:t>Produktion</a:t>
          </a:r>
          <a:endParaRPr lang="sv-SE" b="1" dirty="0"/>
        </a:p>
      </dgm:t>
    </dgm:pt>
    <dgm:pt modelId="{EDDCAD98-ACF5-4D22-88B1-ED5604D70F23}" type="parTrans" cxnId="{3B9E9A12-BFD0-46FC-BCBF-8CD044D84434}">
      <dgm:prSet/>
      <dgm:spPr/>
      <dgm:t>
        <a:bodyPr/>
        <a:lstStyle/>
        <a:p>
          <a:endParaRPr lang="sv-SE"/>
        </a:p>
      </dgm:t>
    </dgm:pt>
    <dgm:pt modelId="{D878408A-2B23-46D4-A810-FF56BF199452}" type="sibTrans" cxnId="{3B9E9A12-BFD0-46FC-BCBF-8CD044D84434}">
      <dgm:prSet/>
      <dgm:spPr/>
      <dgm:t>
        <a:bodyPr/>
        <a:lstStyle/>
        <a:p>
          <a:endParaRPr lang="sv-SE"/>
        </a:p>
      </dgm:t>
    </dgm:pt>
    <dgm:pt modelId="{7D789FAF-AB5C-40FD-BADB-DF0072D9BD57}" type="pres">
      <dgm:prSet presAssocID="{DC98B9A5-D690-49EC-AB9A-AE08ED72C67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sv-SE"/>
        </a:p>
      </dgm:t>
    </dgm:pt>
    <dgm:pt modelId="{EE911D06-637B-4C5D-B5A7-28218EBFEEAE}" type="pres">
      <dgm:prSet presAssocID="{EA0B8309-5CCB-4924-8EE9-EF6D227651FF}" presName="composite" presStyleCnt="0"/>
      <dgm:spPr/>
    </dgm:pt>
    <dgm:pt modelId="{21E09675-2224-49CF-87F4-92FF4EAD56F2}" type="pres">
      <dgm:prSet presAssocID="{EA0B8309-5CCB-4924-8EE9-EF6D227651FF}" presName="rect1" presStyleLbl="bgImgPlace1" presStyleIdx="0" presStyleCnt="3" custLinFactX="43378" custLinFactY="6385" custLinFactNeighborX="100000" custLinFactNeighborY="10000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262" t="15727" r="-17262" b="15727"/>
          </a:stretch>
        </a:blipFill>
      </dgm:spPr>
    </dgm:pt>
    <dgm:pt modelId="{11E776DA-3E53-4A92-B37A-CB7ADC851FAA}" type="pres">
      <dgm:prSet presAssocID="{EA0B8309-5CCB-4924-8EE9-EF6D227651FF}" presName="rect2" presStyleLbl="node1" presStyleIdx="0" presStyleCnt="3" custLinFactX="100000" custLinFactY="63693" custLinFactNeighborX="148179" custLinFactNeighborY="1000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2F8888B-6E6D-4C30-808A-92380A9913D3}" type="pres">
      <dgm:prSet presAssocID="{29492901-93FF-4FB9-B1C4-C64E4B14CC0F}" presName="sibTrans" presStyleCnt="0"/>
      <dgm:spPr/>
    </dgm:pt>
    <dgm:pt modelId="{E83FE144-2AFD-4A66-A817-E446392DCF97}" type="pres">
      <dgm:prSet presAssocID="{CBF0F1BD-DA60-4687-B090-326814D7DDA9}" presName="composite" presStyleCnt="0"/>
      <dgm:spPr/>
    </dgm:pt>
    <dgm:pt modelId="{1ADD2991-F13B-4830-9A2E-2B1FDCCC84C9}" type="pres">
      <dgm:prSet presAssocID="{CBF0F1BD-DA60-4687-B090-326814D7DDA9}" presName="rect1" presStyleLbl="bgImgPlace1" presStyleIdx="1" presStyleCnt="3" custLinFactX="-100000" custLinFactNeighborX="-103639" custLinFactNeighborY="24119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55" r="1955"/>
          </a:stretch>
        </a:blipFill>
      </dgm:spPr>
    </dgm:pt>
    <dgm:pt modelId="{F5EC5A2C-0DBA-4734-9ECB-7173521CC349}" type="pres">
      <dgm:prSet presAssocID="{CBF0F1BD-DA60-4687-B090-326814D7DDA9}" presName="rect2" presStyleLbl="node1" presStyleIdx="1" presStyleCnt="3" custLinFactX="-156653" custLinFactNeighborX="-200000" custLinFactNeighborY="6439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A81953E-5057-4C27-ADC8-F96B5899D795}" type="pres">
      <dgm:prSet presAssocID="{BF2CF6AD-4FA5-4E37-A413-70B121A988D8}" presName="sibTrans" presStyleCnt="0"/>
      <dgm:spPr/>
    </dgm:pt>
    <dgm:pt modelId="{36E96055-0EB7-4865-A435-5E0589D89EAE}" type="pres">
      <dgm:prSet presAssocID="{7AE20CE0-FD56-462A-B728-1AA7139C8EF1}" presName="composite" presStyleCnt="0"/>
      <dgm:spPr/>
    </dgm:pt>
    <dgm:pt modelId="{B40E3FD0-4E88-4AFA-87A8-0F63832A1F5E}" type="pres">
      <dgm:prSet presAssocID="{7AE20CE0-FD56-462A-B728-1AA7139C8EF1}" presName="rect1" presStyleLbl="bgImgPlace1" presStyleIdx="2" presStyleCnt="3" custLinFactY="-36969" custLinFactNeighborX="54437" custLinFactNeighborY="-10000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54" t="4302" r="-7654" b="4302"/>
          </a:stretch>
        </a:blipFill>
      </dgm:spPr>
    </dgm:pt>
    <dgm:pt modelId="{A883A0F9-6E45-4F5E-B0EB-B998B9403D3E}" type="pres">
      <dgm:prSet presAssocID="{7AE20CE0-FD56-462A-B728-1AA7139C8EF1}" presName="rect2" presStyleLbl="node1" presStyleIdx="2" presStyleCnt="3" custLinFactX="5348" custLinFactY="-100000" custLinFactNeighborX="100000" custLinFactNeighborY="-10042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9DCEB8D-36E4-462F-8D42-A05D3ED92445}" type="presOf" srcId="{DC98B9A5-D690-49EC-AB9A-AE08ED72C675}" destId="{7D789FAF-AB5C-40FD-BADB-DF0072D9BD57}" srcOrd="0" destOrd="0" presId="urn:microsoft.com/office/officeart/2008/layout/BendingPictureBlocks"/>
    <dgm:cxn modelId="{743356A0-EE03-4199-A4C0-3F598AF9B85B}" srcId="{DC98B9A5-D690-49EC-AB9A-AE08ED72C675}" destId="{EA0B8309-5CCB-4924-8EE9-EF6D227651FF}" srcOrd="0" destOrd="0" parTransId="{742C374D-8EB2-4369-A5F3-42CF352726BA}" sibTransId="{29492901-93FF-4FB9-B1C4-C64E4B14CC0F}"/>
    <dgm:cxn modelId="{00D24ED3-745E-45BF-B946-58DA950DC7D3}" type="presOf" srcId="{7AE20CE0-FD56-462A-B728-1AA7139C8EF1}" destId="{A883A0F9-6E45-4F5E-B0EB-B998B9403D3E}" srcOrd="0" destOrd="0" presId="urn:microsoft.com/office/officeart/2008/layout/BendingPictureBlocks"/>
    <dgm:cxn modelId="{197D724A-AC04-4CA5-BA96-7C2A02DAB9DC}" type="presOf" srcId="{EA0B8309-5CCB-4924-8EE9-EF6D227651FF}" destId="{11E776DA-3E53-4A92-B37A-CB7ADC851FAA}" srcOrd="0" destOrd="0" presId="urn:microsoft.com/office/officeart/2008/layout/BendingPictureBlocks"/>
    <dgm:cxn modelId="{368DF2E3-1494-4D7E-87CC-58AB441F58DC}" srcId="{DC98B9A5-D690-49EC-AB9A-AE08ED72C675}" destId="{CBF0F1BD-DA60-4687-B090-326814D7DDA9}" srcOrd="1" destOrd="0" parTransId="{D8FC27A5-449C-45F7-B05E-3F1C9FA91160}" sibTransId="{BF2CF6AD-4FA5-4E37-A413-70B121A988D8}"/>
    <dgm:cxn modelId="{3B9E9A12-BFD0-46FC-BCBF-8CD044D84434}" srcId="{DC98B9A5-D690-49EC-AB9A-AE08ED72C675}" destId="{7AE20CE0-FD56-462A-B728-1AA7139C8EF1}" srcOrd="2" destOrd="0" parTransId="{EDDCAD98-ACF5-4D22-88B1-ED5604D70F23}" sibTransId="{D878408A-2B23-46D4-A810-FF56BF199452}"/>
    <dgm:cxn modelId="{14CCE90E-1B45-4309-98A2-E90EAA4721E5}" type="presOf" srcId="{CBF0F1BD-DA60-4687-B090-326814D7DDA9}" destId="{F5EC5A2C-0DBA-4734-9ECB-7173521CC349}" srcOrd="0" destOrd="0" presId="urn:microsoft.com/office/officeart/2008/layout/BendingPictureBlocks"/>
    <dgm:cxn modelId="{8A2DA64A-97BD-45FC-ADDD-A8717F91CC29}" type="presParOf" srcId="{7D789FAF-AB5C-40FD-BADB-DF0072D9BD57}" destId="{EE911D06-637B-4C5D-B5A7-28218EBFEEAE}" srcOrd="0" destOrd="0" presId="urn:microsoft.com/office/officeart/2008/layout/BendingPictureBlocks"/>
    <dgm:cxn modelId="{0EEF6586-0CC3-478A-A55C-1A9A54D624F8}" type="presParOf" srcId="{EE911D06-637B-4C5D-B5A7-28218EBFEEAE}" destId="{21E09675-2224-49CF-87F4-92FF4EAD56F2}" srcOrd="0" destOrd="0" presId="urn:microsoft.com/office/officeart/2008/layout/BendingPictureBlocks"/>
    <dgm:cxn modelId="{2D1865F7-FE98-418A-B9A7-BF842AFE2C4A}" type="presParOf" srcId="{EE911D06-637B-4C5D-B5A7-28218EBFEEAE}" destId="{11E776DA-3E53-4A92-B37A-CB7ADC851FAA}" srcOrd="1" destOrd="0" presId="urn:microsoft.com/office/officeart/2008/layout/BendingPictureBlocks"/>
    <dgm:cxn modelId="{C906AA57-742F-4670-9EF4-C6595B58E28C}" type="presParOf" srcId="{7D789FAF-AB5C-40FD-BADB-DF0072D9BD57}" destId="{92F8888B-6E6D-4C30-808A-92380A9913D3}" srcOrd="1" destOrd="0" presId="urn:microsoft.com/office/officeart/2008/layout/BendingPictureBlocks"/>
    <dgm:cxn modelId="{3B9124A0-CF19-4D85-A97B-969EEDAD5831}" type="presParOf" srcId="{7D789FAF-AB5C-40FD-BADB-DF0072D9BD57}" destId="{E83FE144-2AFD-4A66-A817-E446392DCF97}" srcOrd="2" destOrd="0" presId="urn:microsoft.com/office/officeart/2008/layout/BendingPictureBlocks"/>
    <dgm:cxn modelId="{D03F3F39-E197-4786-AC02-B2E80B73E3D2}" type="presParOf" srcId="{E83FE144-2AFD-4A66-A817-E446392DCF97}" destId="{1ADD2991-F13B-4830-9A2E-2B1FDCCC84C9}" srcOrd="0" destOrd="0" presId="urn:microsoft.com/office/officeart/2008/layout/BendingPictureBlocks"/>
    <dgm:cxn modelId="{6F8596CC-8ED1-4043-A225-4654E940F49B}" type="presParOf" srcId="{E83FE144-2AFD-4A66-A817-E446392DCF97}" destId="{F5EC5A2C-0DBA-4734-9ECB-7173521CC349}" srcOrd="1" destOrd="0" presId="urn:microsoft.com/office/officeart/2008/layout/BendingPictureBlocks"/>
    <dgm:cxn modelId="{EA844CC9-E46D-430C-A684-C90F38836858}" type="presParOf" srcId="{7D789FAF-AB5C-40FD-BADB-DF0072D9BD57}" destId="{8A81953E-5057-4C27-ADC8-F96B5899D795}" srcOrd="3" destOrd="0" presId="urn:microsoft.com/office/officeart/2008/layout/BendingPictureBlocks"/>
    <dgm:cxn modelId="{245EB909-90FA-4C0A-ABC2-B14D0BB33734}" type="presParOf" srcId="{7D789FAF-AB5C-40FD-BADB-DF0072D9BD57}" destId="{36E96055-0EB7-4865-A435-5E0589D89EAE}" srcOrd="4" destOrd="0" presId="urn:microsoft.com/office/officeart/2008/layout/BendingPictureBlocks"/>
    <dgm:cxn modelId="{E76CBFC5-77CE-42C7-9393-4E5CD6D88552}" type="presParOf" srcId="{36E96055-0EB7-4865-A435-5E0589D89EAE}" destId="{B40E3FD0-4E88-4AFA-87A8-0F63832A1F5E}" srcOrd="0" destOrd="0" presId="urn:microsoft.com/office/officeart/2008/layout/BendingPictureBlocks"/>
    <dgm:cxn modelId="{B689A6AC-B5AA-4EF7-90BD-04D9CD2DA52C}" type="presParOf" srcId="{36E96055-0EB7-4865-A435-5E0589D89EAE}" destId="{A883A0F9-6E45-4F5E-B0EB-B998B9403D3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09C12E-1DEC-4E75-9098-D2C52EE16C2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65F75D0-58EE-4641-9F32-EB86968A0B5D}">
      <dgm:prSet phldrT="[Text]"/>
      <dgm:spPr/>
      <dgm:t>
        <a:bodyPr/>
        <a:lstStyle/>
        <a:p>
          <a:endParaRPr lang="sv-SE" dirty="0" smtClean="0"/>
        </a:p>
        <a:p>
          <a:r>
            <a:rPr lang="sv-SE" dirty="0" smtClean="0"/>
            <a:t>Utbildning</a:t>
          </a:r>
          <a:endParaRPr lang="sv-SE" dirty="0"/>
        </a:p>
        <a:p>
          <a:r>
            <a:rPr lang="sv-SE" dirty="0" smtClean="0"/>
            <a:t>Erfarenhet</a:t>
          </a:r>
          <a:endParaRPr lang="sv-SE" dirty="0"/>
        </a:p>
        <a:p>
          <a:r>
            <a:rPr lang="sv-SE" dirty="0" smtClean="0"/>
            <a:t>Lednings-förmågor</a:t>
          </a:r>
          <a:endParaRPr lang="sv-SE" dirty="0"/>
        </a:p>
      </dgm:t>
    </dgm:pt>
    <dgm:pt modelId="{C3360042-2B01-4112-B188-9AB4CA4B8F04}" type="parTrans" cxnId="{4C0209BA-2768-4AB4-8822-4581E7C8B91E}">
      <dgm:prSet/>
      <dgm:spPr/>
      <dgm:t>
        <a:bodyPr/>
        <a:lstStyle/>
        <a:p>
          <a:endParaRPr lang="sv-SE"/>
        </a:p>
      </dgm:t>
    </dgm:pt>
    <dgm:pt modelId="{62AF1166-86F8-4C76-A173-A9FB84177937}" type="sibTrans" cxnId="{4C0209BA-2768-4AB4-8822-4581E7C8B91E}">
      <dgm:prSet/>
      <dgm:spPr/>
      <dgm:t>
        <a:bodyPr/>
        <a:lstStyle/>
        <a:p>
          <a:endParaRPr lang="sv-SE"/>
        </a:p>
      </dgm:t>
    </dgm:pt>
    <dgm:pt modelId="{F1CEC1E3-CDF7-48E2-B795-35B99EECDE16}">
      <dgm:prSet phldrT="[Text]"/>
      <dgm:spPr/>
      <dgm:t>
        <a:bodyPr/>
        <a:lstStyle/>
        <a:p>
          <a:endParaRPr lang="sv-SE" dirty="0" smtClean="0"/>
        </a:p>
        <a:p>
          <a:r>
            <a:rPr lang="sv-SE" dirty="0" smtClean="0"/>
            <a:t>Kapital-intensitet</a:t>
          </a:r>
          <a:endParaRPr lang="sv-SE" dirty="0"/>
        </a:p>
        <a:p>
          <a:r>
            <a:rPr lang="sv-SE" dirty="0" smtClean="0"/>
            <a:t>IT</a:t>
          </a:r>
        </a:p>
        <a:p>
          <a:r>
            <a:rPr lang="sv-SE" dirty="0" smtClean="0"/>
            <a:t>Infrastruktur</a:t>
          </a:r>
          <a:endParaRPr lang="sv-SE" dirty="0"/>
        </a:p>
      </dgm:t>
    </dgm:pt>
    <dgm:pt modelId="{3D2B2DAF-1EE5-46AC-A32E-271590D5EBBF}" type="parTrans" cxnId="{9F56A0CE-02F1-4678-9A81-71938DCC21DA}">
      <dgm:prSet/>
      <dgm:spPr/>
      <dgm:t>
        <a:bodyPr/>
        <a:lstStyle/>
        <a:p>
          <a:endParaRPr lang="sv-SE"/>
        </a:p>
      </dgm:t>
    </dgm:pt>
    <dgm:pt modelId="{F543E9CD-6B94-4933-8737-6B4B886AC588}" type="sibTrans" cxnId="{9F56A0CE-02F1-4678-9A81-71938DCC21DA}">
      <dgm:prSet/>
      <dgm:spPr/>
      <dgm:t>
        <a:bodyPr/>
        <a:lstStyle/>
        <a:p>
          <a:endParaRPr lang="sv-SE"/>
        </a:p>
      </dgm:t>
    </dgm:pt>
    <dgm:pt modelId="{3D0FD6F8-64BA-47F4-B749-E5C6CE034495}">
      <dgm:prSet phldrT="[Text]"/>
      <dgm:spPr/>
      <dgm:t>
        <a:bodyPr/>
        <a:lstStyle/>
        <a:p>
          <a:endParaRPr lang="sv-SE" dirty="0" smtClean="0"/>
        </a:p>
        <a:p>
          <a:r>
            <a:rPr lang="sv-SE" dirty="0" smtClean="0"/>
            <a:t>FoU</a:t>
          </a:r>
          <a:endParaRPr lang="sv-SE" dirty="0"/>
        </a:p>
        <a:p>
          <a:r>
            <a:rPr lang="sv-SE" dirty="0" smtClean="0"/>
            <a:t>Produkt-innovation</a:t>
          </a:r>
          <a:endParaRPr lang="sv-SE" dirty="0"/>
        </a:p>
        <a:p>
          <a:r>
            <a:rPr lang="sv-SE" dirty="0" smtClean="0"/>
            <a:t>Entreprenör-skap</a:t>
          </a:r>
          <a:endParaRPr lang="sv-SE" dirty="0"/>
        </a:p>
      </dgm:t>
    </dgm:pt>
    <dgm:pt modelId="{6864E138-E9C7-492C-AB31-43124158F65E}" type="parTrans" cxnId="{10C827B5-53B5-44BB-A00C-8ED84EA79585}">
      <dgm:prSet/>
      <dgm:spPr/>
      <dgm:t>
        <a:bodyPr/>
        <a:lstStyle/>
        <a:p>
          <a:endParaRPr lang="sv-SE"/>
        </a:p>
      </dgm:t>
    </dgm:pt>
    <dgm:pt modelId="{61CC88FC-F12B-4AC3-AF9E-D0945B27B3C2}" type="sibTrans" cxnId="{10C827B5-53B5-44BB-A00C-8ED84EA79585}">
      <dgm:prSet/>
      <dgm:spPr/>
      <dgm:t>
        <a:bodyPr/>
        <a:lstStyle/>
        <a:p>
          <a:endParaRPr lang="sv-SE"/>
        </a:p>
      </dgm:t>
    </dgm:pt>
    <dgm:pt modelId="{1BA2E6C4-FD61-4BAB-B0DA-199459EC5FEC}">
      <dgm:prSet/>
      <dgm:spPr/>
      <dgm:t>
        <a:bodyPr/>
        <a:lstStyle/>
        <a:p>
          <a:endParaRPr lang="sv-SE" dirty="0" smtClean="0"/>
        </a:p>
        <a:p>
          <a:r>
            <a:rPr lang="sv-SE" dirty="0" smtClean="0"/>
            <a:t>Arbetskrafts-rörlighet</a:t>
          </a:r>
          <a:endParaRPr lang="sv-SE" dirty="0"/>
        </a:p>
        <a:p>
          <a:r>
            <a:rPr lang="sv-SE" dirty="0" smtClean="0"/>
            <a:t>Matchning</a:t>
          </a:r>
          <a:endParaRPr lang="sv-SE" dirty="0"/>
        </a:p>
        <a:p>
          <a:r>
            <a:rPr lang="sv-SE" dirty="0" smtClean="0"/>
            <a:t>Företags-dynamik</a:t>
          </a:r>
          <a:endParaRPr lang="sv-SE" dirty="0"/>
        </a:p>
      </dgm:t>
    </dgm:pt>
    <dgm:pt modelId="{CE278A73-D892-42B3-8F7E-0564E6BA36FD}" type="parTrans" cxnId="{6E7F07C5-5802-465C-8831-8337217B50A8}">
      <dgm:prSet/>
      <dgm:spPr/>
      <dgm:t>
        <a:bodyPr/>
        <a:lstStyle/>
        <a:p>
          <a:endParaRPr lang="sv-SE"/>
        </a:p>
      </dgm:t>
    </dgm:pt>
    <dgm:pt modelId="{33D300C2-DBBC-40B7-86C2-FBEE2D5953DD}" type="sibTrans" cxnId="{6E7F07C5-5802-465C-8831-8337217B50A8}">
      <dgm:prSet/>
      <dgm:spPr/>
      <dgm:t>
        <a:bodyPr/>
        <a:lstStyle/>
        <a:p>
          <a:endParaRPr lang="sv-SE"/>
        </a:p>
      </dgm:t>
    </dgm:pt>
    <dgm:pt modelId="{163D09E7-1F5A-40BE-980B-BB056795741B}">
      <dgm:prSet/>
      <dgm:spPr/>
      <dgm:t>
        <a:bodyPr/>
        <a:lstStyle/>
        <a:p>
          <a:r>
            <a:rPr lang="sv-SE" dirty="0" smtClean="0"/>
            <a:t>Agglomeration</a:t>
          </a:r>
          <a:endParaRPr lang="sv-SE" dirty="0"/>
        </a:p>
        <a:p>
          <a:r>
            <a:rPr lang="sv-SE" dirty="0" err="1" smtClean="0"/>
            <a:t>Relatedness</a:t>
          </a:r>
          <a:endParaRPr lang="sv-SE" dirty="0"/>
        </a:p>
        <a:p>
          <a:r>
            <a:rPr lang="sv-SE" dirty="0" smtClean="0"/>
            <a:t>Spridning</a:t>
          </a:r>
          <a:endParaRPr lang="sv-SE" dirty="0"/>
        </a:p>
      </dgm:t>
    </dgm:pt>
    <dgm:pt modelId="{733B7214-EB1E-4E0B-B947-ACE4B444351D}" type="parTrans" cxnId="{B360CBB0-529F-4D30-A5F8-9675FAFA20C4}">
      <dgm:prSet/>
      <dgm:spPr/>
      <dgm:t>
        <a:bodyPr/>
        <a:lstStyle/>
        <a:p>
          <a:endParaRPr lang="sv-SE"/>
        </a:p>
      </dgm:t>
    </dgm:pt>
    <dgm:pt modelId="{EF832D80-D4ED-412B-953D-75AE60A950E3}" type="sibTrans" cxnId="{B360CBB0-529F-4D30-A5F8-9675FAFA20C4}">
      <dgm:prSet/>
      <dgm:spPr/>
      <dgm:t>
        <a:bodyPr/>
        <a:lstStyle/>
        <a:p>
          <a:endParaRPr lang="sv-SE"/>
        </a:p>
      </dgm:t>
    </dgm:pt>
    <dgm:pt modelId="{01273B8A-B94E-445E-8D89-73D40BBE92F8}" type="pres">
      <dgm:prSet presAssocID="{AF09C12E-1DEC-4E75-9098-D2C52EE16C28}" presName="Name0" presStyleCnt="0">
        <dgm:presLayoutVars>
          <dgm:dir/>
          <dgm:resizeHandles val="exact"/>
        </dgm:presLayoutVars>
      </dgm:prSet>
      <dgm:spPr/>
    </dgm:pt>
    <dgm:pt modelId="{3B5B72D8-C77B-4F11-A17D-9289943D1774}" type="pres">
      <dgm:prSet presAssocID="{AF09C12E-1DEC-4E75-9098-D2C52EE16C28}" presName="fgShape" presStyleLbl="fgShp" presStyleIdx="0" presStyleCnt="1"/>
      <dgm:spPr/>
    </dgm:pt>
    <dgm:pt modelId="{6A52F767-F05B-44D1-8660-D36DE8A4C353}" type="pres">
      <dgm:prSet presAssocID="{AF09C12E-1DEC-4E75-9098-D2C52EE16C28}" presName="linComp" presStyleCnt="0"/>
      <dgm:spPr/>
    </dgm:pt>
    <dgm:pt modelId="{3AA94046-5B65-4423-A9AB-8A0DEA88B69E}" type="pres">
      <dgm:prSet presAssocID="{765F75D0-58EE-4641-9F32-EB86968A0B5D}" presName="compNode" presStyleCnt="0"/>
      <dgm:spPr/>
    </dgm:pt>
    <dgm:pt modelId="{433D46D8-B3A0-432F-8570-1A45EF238EC7}" type="pres">
      <dgm:prSet presAssocID="{765F75D0-58EE-4641-9F32-EB86968A0B5D}" presName="bkgdShape" presStyleLbl="node1" presStyleIdx="0" presStyleCnt="5"/>
      <dgm:spPr/>
      <dgm:t>
        <a:bodyPr/>
        <a:lstStyle/>
        <a:p>
          <a:endParaRPr lang="sv-SE"/>
        </a:p>
      </dgm:t>
    </dgm:pt>
    <dgm:pt modelId="{39EF4C92-D3E1-45B4-A508-256D489E3A5F}" type="pres">
      <dgm:prSet presAssocID="{765F75D0-58EE-4641-9F32-EB86968A0B5D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97EEFD2-1066-48BD-976D-B79F8470DD02}" type="pres">
      <dgm:prSet presAssocID="{765F75D0-58EE-4641-9F32-EB86968A0B5D}" presName="invisiNode" presStyleLbl="node1" presStyleIdx="0" presStyleCnt="5"/>
      <dgm:spPr/>
    </dgm:pt>
    <dgm:pt modelId="{1C997DE7-1768-43DE-AC09-F9F05028B1EC}" type="pres">
      <dgm:prSet presAssocID="{765F75D0-58EE-4641-9F32-EB86968A0B5D}" presName="imagNode" presStyleLbl="fgImgPlace1" presStyleIdx="0" presStyleCnt="5" custLinFactNeighborY="268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1BCF537-126B-4995-B71C-04E850E75E02}" type="pres">
      <dgm:prSet presAssocID="{62AF1166-86F8-4C76-A173-A9FB84177937}" presName="sibTrans" presStyleLbl="sibTrans2D1" presStyleIdx="0" presStyleCnt="0"/>
      <dgm:spPr/>
      <dgm:t>
        <a:bodyPr/>
        <a:lstStyle/>
        <a:p>
          <a:endParaRPr lang="sv-SE"/>
        </a:p>
      </dgm:t>
    </dgm:pt>
    <dgm:pt modelId="{1042B16F-07E9-4B2E-99BC-868E10318E1E}" type="pres">
      <dgm:prSet presAssocID="{F1CEC1E3-CDF7-48E2-B795-35B99EECDE16}" presName="compNode" presStyleCnt="0"/>
      <dgm:spPr/>
    </dgm:pt>
    <dgm:pt modelId="{C96FADC7-75EF-4E1C-9031-73FCE18BE7D6}" type="pres">
      <dgm:prSet presAssocID="{F1CEC1E3-CDF7-48E2-B795-35B99EECDE16}" presName="bkgdShape" presStyleLbl="node1" presStyleIdx="1" presStyleCnt="5"/>
      <dgm:spPr/>
      <dgm:t>
        <a:bodyPr/>
        <a:lstStyle/>
        <a:p>
          <a:endParaRPr lang="sv-SE"/>
        </a:p>
      </dgm:t>
    </dgm:pt>
    <dgm:pt modelId="{042AB32D-B103-48BA-BF41-D7E824E1C158}" type="pres">
      <dgm:prSet presAssocID="{F1CEC1E3-CDF7-48E2-B795-35B99EECDE16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6784EC9-CE37-4F9E-8563-0BF97D042693}" type="pres">
      <dgm:prSet presAssocID="{F1CEC1E3-CDF7-48E2-B795-35B99EECDE16}" presName="invisiNode" presStyleLbl="node1" presStyleIdx="1" presStyleCnt="5"/>
      <dgm:spPr/>
    </dgm:pt>
    <dgm:pt modelId="{CFA14E34-AA39-434F-A0BF-DE5C6601786C}" type="pres">
      <dgm:prSet presAssocID="{F1CEC1E3-CDF7-48E2-B795-35B99EECDE16}" presName="imagNode" presStyleLbl="fgImgPlace1" presStyleIdx="1" presStyleCnt="5" custLinFactNeighborY="2682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1CF2F572-CBE5-43DA-97FA-6381DE9115A3}" type="pres">
      <dgm:prSet presAssocID="{F543E9CD-6B94-4933-8737-6B4B886AC588}" presName="sibTrans" presStyleLbl="sibTrans2D1" presStyleIdx="0" presStyleCnt="0"/>
      <dgm:spPr/>
      <dgm:t>
        <a:bodyPr/>
        <a:lstStyle/>
        <a:p>
          <a:endParaRPr lang="sv-SE"/>
        </a:p>
      </dgm:t>
    </dgm:pt>
    <dgm:pt modelId="{15CCE83F-A8D7-4945-A3FE-76218887EFD6}" type="pres">
      <dgm:prSet presAssocID="{3D0FD6F8-64BA-47F4-B749-E5C6CE034495}" presName="compNode" presStyleCnt="0"/>
      <dgm:spPr/>
    </dgm:pt>
    <dgm:pt modelId="{4CF46E93-B2B5-402E-89F0-11E54488D0C8}" type="pres">
      <dgm:prSet presAssocID="{3D0FD6F8-64BA-47F4-B749-E5C6CE034495}" presName="bkgdShape" presStyleLbl="node1" presStyleIdx="2" presStyleCnt="5"/>
      <dgm:spPr/>
      <dgm:t>
        <a:bodyPr/>
        <a:lstStyle/>
        <a:p>
          <a:endParaRPr lang="sv-SE"/>
        </a:p>
      </dgm:t>
    </dgm:pt>
    <dgm:pt modelId="{DFC2D8ED-49FD-44D8-9FFB-79CF1DE93898}" type="pres">
      <dgm:prSet presAssocID="{3D0FD6F8-64BA-47F4-B749-E5C6CE034495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4D59523-7277-48BC-B3D2-0973D131AA60}" type="pres">
      <dgm:prSet presAssocID="{3D0FD6F8-64BA-47F4-B749-E5C6CE034495}" presName="invisiNode" presStyleLbl="node1" presStyleIdx="2" presStyleCnt="5"/>
      <dgm:spPr/>
    </dgm:pt>
    <dgm:pt modelId="{F75A67F9-03F7-43BD-9B59-824F36079240}" type="pres">
      <dgm:prSet presAssocID="{3D0FD6F8-64BA-47F4-B749-E5C6CE034495}" presName="imagNode" presStyleLbl="fgImgPlace1" presStyleIdx="2" presStyleCnt="5" custLinFactNeighborY="268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387B7BC-1933-437E-BFC6-AFB59E151E34}" type="pres">
      <dgm:prSet presAssocID="{61CC88FC-F12B-4AC3-AF9E-D0945B27B3C2}" presName="sibTrans" presStyleLbl="sibTrans2D1" presStyleIdx="0" presStyleCnt="0"/>
      <dgm:spPr/>
      <dgm:t>
        <a:bodyPr/>
        <a:lstStyle/>
        <a:p>
          <a:endParaRPr lang="sv-SE"/>
        </a:p>
      </dgm:t>
    </dgm:pt>
    <dgm:pt modelId="{2E9E31F3-C6D3-4A00-84E2-4CBABA9EEAA3}" type="pres">
      <dgm:prSet presAssocID="{1BA2E6C4-FD61-4BAB-B0DA-199459EC5FEC}" presName="compNode" presStyleCnt="0"/>
      <dgm:spPr/>
    </dgm:pt>
    <dgm:pt modelId="{876C8BCA-8CA4-47E2-8A89-EF6F173F7A2F}" type="pres">
      <dgm:prSet presAssocID="{1BA2E6C4-FD61-4BAB-B0DA-199459EC5FEC}" presName="bkgdShape" presStyleLbl="node1" presStyleIdx="3" presStyleCnt="5"/>
      <dgm:spPr/>
      <dgm:t>
        <a:bodyPr/>
        <a:lstStyle/>
        <a:p>
          <a:endParaRPr lang="sv-SE"/>
        </a:p>
      </dgm:t>
    </dgm:pt>
    <dgm:pt modelId="{BE2200B7-5D49-43BA-901D-9C278F49AE2F}" type="pres">
      <dgm:prSet presAssocID="{1BA2E6C4-FD61-4BAB-B0DA-199459EC5FE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7BAF5AF-6AE9-438E-857D-7E949A241153}" type="pres">
      <dgm:prSet presAssocID="{1BA2E6C4-FD61-4BAB-B0DA-199459EC5FEC}" presName="invisiNode" presStyleLbl="node1" presStyleIdx="3" presStyleCnt="5"/>
      <dgm:spPr/>
    </dgm:pt>
    <dgm:pt modelId="{8EE71E2C-919A-4717-9E5B-BA1464AD1230}" type="pres">
      <dgm:prSet presAssocID="{1BA2E6C4-FD61-4BAB-B0DA-199459EC5FEC}" presName="imagNode" presStyleLbl="fgImgPlace1" presStyleIdx="3" presStyleCnt="5" custLinFactNeighborY="2682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E0E18AD2-7856-4F83-BA5D-F1FCDE12B631}" type="pres">
      <dgm:prSet presAssocID="{33D300C2-DBBC-40B7-86C2-FBEE2D5953DD}" presName="sibTrans" presStyleLbl="sibTrans2D1" presStyleIdx="0" presStyleCnt="0"/>
      <dgm:spPr/>
      <dgm:t>
        <a:bodyPr/>
        <a:lstStyle/>
        <a:p>
          <a:endParaRPr lang="sv-SE"/>
        </a:p>
      </dgm:t>
    </dgm:pt>
    <dgm:pt modelId="{9BA3D5AC-40FF-4890-9A92-2721917CF542}" type="pres">
      <dgm:prSet presAssocID="{163D09E7-1F5A-40BE-980B-BB056795741B}" presName="compNode" presStyleCnt="0"/>
      <dgm:spPr/>
    </dgm:pt>
    <dgm:pt modelId="{4B8D936A-12C8-48C4-A103-ECA69FD87DEE}" type="pres">
      <dgm:prSet presAssocID="{163D09E7-1F5A-40BE-980B-BB056795741B}" presName="bkgdShape" presStyleLbl="node1" presStyleIdx="4" presStyleCnt="5"/>
      <dgm:spPr/>
      <dgm:t>
        <a:bodyPr/>
        <a:lstStyle/>
        <a:p>
          <a:endParaRPr lang="sv-SE"/>
        </a:p>
      </dgm:t>
    </dgm:pt>
    <dgm:pt modelId="{17A58FE5-B9E4-4D8F-890A-2B9BDCEAFCDF}" type="pres">
      <dgm:prSet presAssocID="{163D09E7-1F5A-40BE-980B-BB056795741B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6FDE9E9-E837-4EC3-9496-6C22281E22DC}" type="pres">
      <dgm:prSet presAssocID="{163D09E7-1F5A-40BE-980B-BB056795741B}" presName="invisiNode" presStyleLbl="node1" presStyleIdx="4" presStyleCnt="5"/>
      <dgm:spPr/>
    </dgm:pt>
    <dgm:pt modelId="{34562A22-8717-416A-AEDB-B8EAA53497AF}" type="pres">
      <dgm:prSet presAssocID="{163D09E7-1F5A-40BE-980B-BB056795741B}" presName="imagNode" presStyleLbl="fgImgPlace1" presStyleIdx="4" presStyleCnt="5" custLinFactNeighborX="-1" custLinFactNeighborY="2682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</dgm:ptLst>
  <dgm:cxnLst>
    <dgm:cxn modelId="{0ECA4324-2FD2-40DF-82CC-A9F3AC3E8E8E}" type="presOf" srcId="{163D09E7-1F5A-40BE-980B-BB056795741B}" destId="{17A58FE5-B9E4-4D8F-890A-2B9BDCEAFCDF}" srcOrd="1" destOrd="0" presId="urn:microsoft.com/office/officeart/2005/8/layout/hList7"/>
    <dgm:cxn modelId="{B39B954B-8F0E-48A9-8118-01970925160D}" type="presOf" srcId="{61CC88FC-F12B-4AC3-AF9E-D0945B27B3C2}" destId="{5387B7BC-1933-437E-BFC6-AFB59E151E34}" srcOrd="0" destOrd="0" presId="urn:microsoft.com/office/officeart/2005/8/layout/hList7"/>
    <dgm:cxn modelId="{F51377DC-172C-4FCC-98DE-760B58F9C49C}" type="presOf" srcId="{33D300C2-DBBC-40B7-86C2-FBEE2D5953DD}" destId="{E0E18AD2-7856-4F83-BA5D-F1FCDE12B631}" srcOrd="0" destOrd="0" presId="urn:microsoft.com/office/officeart/2005/8/layout/hList7"/>
    <dgm:cxn modelId="{6E7F07C5-5802-465C-8831-8337217B50A8}" srcId="{AF09C12E-1DEC-4E75-9098-D2C52EE16C28}" destId="{1BA2E6C4-FD61-4BAB-B0DA-199459EC5FEC}" srcOrd="3" destOrd="0" parTransId="{CE278A73-D892-42B3-8F7E-0564E6BA36FD}" sibTransId="{33D300C2-DBBC-40B7-86C2-FBEE2D5953DD}"/>
    <dgm:cxn modelId="{4C0209BA-2768-4AB4-8822-4581E7C8B91E}" srcId="{AF09C12E-1DEC-4E75-9098-D2C52EE16C28}" destId="{765F75D0-58EE-4641-9F32-EB86968A0B5D}" srcOrd="0" destOrd="0" parTransId="{C3360042-2B01-4112-B188-9AB4CA4B8F04}" sibTransId="{62AF1166-86F8-4C76-A173-A9FB84177937}"/>
    <dgm:cxn modelId="{44947CA7-811E-43A3-84DC-5F56DFD856C3}" type="presOf" srcId="{1BA2E6C4-FD61-4BAB-B0DA-199459EC5FEC}" destId="{BE2200B7-5D49-43BA-901D-9C278F49AE2F}" srcOrd="1" destOrd="0" presId="urn:microsoft.com/office/officeart/2005/8/layout/hList7"/>
    <dgm:cxn modelId="{5787B1EC-6C4D-4295-9169-4D811B308FB4}" type="presOf" srcId="{3D0FD6F8-64BA-47F4-B749-E5C6CE034495}" destId="{4CF46E93-B2B5-402E-89F0-11E54488D0C8}" srcOrd="0" destOrd="0" presId="urn:microsoft.com/office/officeart/2005/8/layout/hList7"/>
    <dgm:cxn modelId="{9F56A0CE-02F1-4678-9A81-71938DCC21DA}" srcId="{AF09C12E-1DEC-4E75-9098-D2C52EE16C28}" destId="{F1CEC1E3-CDF7-48E2-B795-35B99EECDE16}" srcOrd="1" destOrd="0" parTransId="{3D2B2DAF-1EE5-46AC-A32E-271590D5EBBF}" sibTransId="{F543E9CD-6B94-4933-8737-6B4B886AC588}"/>
    <dgm:cxn modelId="{17F9186D-2622-45AA-A986-DB210F23CDB6}" type="presOf" srcId="{765F75D0-58EE-4641-9F32-EB86968A0B5D}" destId="{39EF4C92-D3E1-45B4-A508-256D489E3A5F}" srcOrd="1" destOrd="0" presId="urn:microsoft.com/office/officeart/2005/8/layout/hList7"/>
    <dgm:cxn modelId="{9D4A4981-AC00-49BD-A2B4-24F5DCBBAA11}" type="presOf" srcId="{1BA2E6C4-FD61-4BAB-B0DA-199459EC5FEC}" destId="{876C8BCA-8CA4-47E2-8A89-EF6F173F7A2F}" srcOrd="0" destOrd="0" presId="urn:microsoft.com/office/officeart/2005/8/layout/hList7"/>
    <dgm:cxn modelId="{E27FACED-088D-42D0-BD60-CDD775AE005C}" type="presOf" srcId="{AF09C12E-1DEC-4E75-9098-D2C52EE16C28}" destId="{01273B8A-B94E-445E-8D89-73D40BBE92F8}" srcOrd="0" destOrd="0" presId="urn:microsoft.com/office/officeart/2005/8/layout/hList7"/>
    <dgm:cxn modelId="{1432D811-0867-43D8-B244-0DEC11BEA721}" type="presOf" srcId="{163D09E7-1F5A-40BE-980B-BB056795741B}" destId="{4B8D936A-12C8-48C4-A103-ECA69FD87DEE}" srcOrd="0" destOrd="0" presId="urn:microsoft.com/office/officeart/2005/8/layout/hList7"/>
    <dgm:cxn modelId="{FF69E817-D07B-4B86-8BCD-B5B4AA3410FA}" type="presOf" srcId="{765F75D0-58EE-4641-9F32-EB86968A0B5D}" destId="{433D46D8-B3A0-432F-8570-1A45EF238EC7}" srcOrd="0" destOrd="0" presId="urn:microsoft.com/office/officeart/2005/8/layout/hList7"/>
    <dgm:cxn modelId="{01014470-BF36-4B50-981C-0BE97D9F1675}" type="presOf" srcId="{F1CEC1E3-CDF7-48E2-B795-35B99EECDE16}" destId="{C96FADC7-75EF-4E1C-9031-73FCE18BE7D6}" srcOrd="0" destOrd="0" presId="urn:microsoft.com/office/officeart/2005/8/layout/hList7"/>
    <dgm:cxn modelId="{10C827B5-53B5-44BB-A00C-8ED84EA79585}" srcId="{AF09C12E-1DEC-4E75-9098-D2C52EE16C28}" destId="{3D0FD6F8-64BA-47F4-B749-E5C6CE034495}" srcOrd="2" destOrd="0" parTransId="{6864E138-E9C7-492C-AB31-43124158F65E}" sibTransId="{61CC88FC-F12B-4AC3-AF9E-D0945B27B3C2}"/>
    <dgm:cxn modelId="{B360CBB0-529F-4D30-A5F8-9675FAFA20C4}" srcId="{AF09C12E-1DEC-4E75-9098-D2C52EE16C28}" destId="{163D09E7-1F5A-40BE-980B-BB056795741B}" srcOrd="4" destOrd="0" parTransId="{733B7214-EB1E-4E0B-B947-ACE4B444351D}" sibTransId="{EF832D80-D4ED-412B-953D-75AE60A950E3}"/>
    <dgm:cxn modelId="{6BAD96E1-CAC1-47BA-BD11-1779C9D6949F}" type="presOf" srcId="{F1CEC1E3-CDF7-48E2-B795-35B99EECDE16}" destId="{042AB32D-B103-48BA-BF41-D7E824E1C158}" srcOrd="1" destOrd="0" presId="urn:microsoft.com/office/officeart/2005/8/layout/hList7"/>
    <dgm:cxn modelId="{49161CA1-C752-43F8-B9F0-5B402ECB23B4}" type="presOf" srcId="{F543E9CD-6B94-4933-8737-6B4B886AC588}" destId="{1CF2F572-CBE5-43DA-97FA-6381DE9115A3}" srcOrd="0" destOrd="0" presId="urn:microsoft.com/office/officeart/2005/8/layout/hList7"/>
    <dgm:cxn modelId="{7A2B0445-4BAA-4E6C-8C31-AB160AF75F50}" type="presOf" srcId="{62AF1166-86F8-4C76-A173-A9FB84177937}" destId="{01BCF537-126B-4995-B71C-04E850E75E02}" srcOrd="0" destOrd="0" presId="urn:microsoft.com/office/officeart/2005/8/layout/hList7"/>
    <dgm:cxn modelId="{F0191242-32C7-4F91-9B56-96F151203095}" type="presOf" srcId="{3D0FD6F8-64BA-47F4-B749-E5C6CE034495}" destId="{DFC2D8ED-49FD-44D8-9FFB-79CF1DE93898}" srcOrd="1" destOrd="0" presId="urn:microsoft.com/office/officeart/2005/8/layout/hList7"/>
    <dgm:cxn modelId="{3548D6CF-735D-476B-8490-E2C69AEE20DD}" type="presParOf" srcId="{01273B8A-B94E-445E-8D89-73D40BBE92F8}" destId="{3B5B72D8-C77B-4F11-A17D-9289943D1774}" srcOrd="0" destOrd="0" presId="urn:microsoft.com/office/officeart/2005/8/layout/hList7"/>
    <dgm:cxn modelId="{C0C44BA3-67E3-4F12-B55F-45C654B36EB2}" type="presParOf" srcId="{01273B8A-B94E-445E-8D89-73D40BBE92F8}" destId="{6A52F767-F05B-44D1-8660-D36DE8A4C353}" srcOrd="1" destOrd="0" presId="urn:microsoft.com/office/officeart/2005/8/layout/hList7"/>
    <dgm:cxn modelId="{EAC1CE04-E8FA-45AC-8B05-7DDC08DE3E90}" type="presParOf" srcId="{6A52F767-F05B-44D1-8660-D36DE8A4C353}" destId="{3AA94046-5B65-4423-A9AB-8A0DEA88B69E}" srcOrd="0" destOrd="0" presId="urn:microsoft.com/office/officeart/2005/8/layout/hList7"/>
    <dgm:cxn modelId="{E48DE447-3625-43FE-BA5C-8A4E01C40F28}" type="presParOf" srcId="{3AA94046-5B65-4423-A9AB-8A0DEA88B69E}" destId="{433D46D8-B3A0-432F-8570-1A45EF238EC7}" srcOrd="0" destOrd="0" presId="urn:microsoft.com/office/officeart/2005/8/layout/hList7"/>
    <dgm:cxn modelId="{EA68EB3C-5AD0-49D4-89F4-FFA1D81D4473}" type="presParOf" srcId="{3AA94046-5B65-4423-A9AB-8A0DEA88B69E}" destId="{39EF4C92-D3E1-45B4-A508-256D489E3A5F}" srcOrd="1" destOrd="0" presId="urn:microsoft.com/office/officeart/2005/8/layout/hList7"/>
    <dgm:cxn modelId="{4084987C-F53A-4E20-951F-E816B0069B0B}" type="presParOf" srcId="{3AA94046-5B65-4423-A9AB-8A0DEA88B69E}" destId="{697EEFD2-1066-48BD-976D-B79F8470DD02}" srcOrd="2" destOrd="0" presId="urn:microsoft.com/office/officeart/2005/8/layout/hList7"/>
    <dgm:cxn modelId="{596C3901-3DCB-43F7-97E3-05CA67327D85}" type="presParOf" srcId="{3AA94046-5B65-4423-A9AB-8A0DEA88B69E}" destId="{1C997DE7-1768-43DE-AC09-F9F05028B1EC}" srcOrd="3" destOrd="0" presId="urn:microsoft.com/office/officeart/2005/8/layout/hList7"/>
    <dgm:cxn modelId="{D02D9439-6DD3-4B28-8A53-C0433FC96C80}" type="presParOf" srcId="{6A52F767-F05B-44D1-8660-D36DE8A4C353}" destId="{01BCF537-126B-4995-B71C-04E850E75E02}" srcOrd="1" destOrd="0" presId="urn:microsoft.com/office/officeart/2005/8/layout/hList7"/>
    <dgm:cxn modelId="{ADE29455-2748-4F51-AECE-52216E1147AB}" type="presParOf" srcId="{6A52F767-F05B-44D1-8660-D36DE8A4C353}" destId="{1042B16F-07E9-4B2E-99BC-868E10318E1E}" srcOrd="2" destOrd="0" presId="urn:microsoft.com/office/officeart/2005/8/layout/hList7"/>
    <dgm:cxn modelId="{D6DFB59A-3A2E-45A2-9135-14C8AD650FC5}" type="presParOf" srcId="{1042B16F-07E9-4B2E-99BC-868E10318E1E}" destId="{C96FADC7-75EF-4E1C-9031-73FCE18BE7D6}" srcOrd="0" destOrd="0" presId="urn:microsoft.com/office/officeart/2005/8/layout/hList7"/>
    <dgm:cxn modelId="{CAC48999-684D-4F72-8BDF-3435348621CF}" type="presParOf" srcId="{1042B16F-07E9-4B2E-99BC-868E10318E1E}" destId="{042AB32D-B103-48BA-BF41-D7E824E1C158}" srcOrd="1" destOrd="0" presId="urn:microsoft.com/office/officeart/2005/8/layout/hList7"/>
    <dgm:cxn modelId="{F63A3A66-4886-4B3D-9232-F05842D87CBA}" type="presParOf" srcId="{1042B16F-07E9-4B2E-99BC-868E10318E1E}" destId="{C6784EC9-CE37-4F9E-8563-0BF97D042693}" srcOrd="2" destOrd="0" presId="urn:microsoft.com/office/officeart/2005/8/layout/hList7"/>
    <dgm:cxn modelId="{D2637F36-11E7-4FB4-9BB2-C1D6369F4FFF}" type="presParOf" srcId="{1042B16F-07E9-4B2E-99BC-868E10318E1E}" destId="{CFA14E34-AA39-434F-A0BF-DE5C6601786C}" srcOrd="3" destOrd="0" presId="urn:microsoft.com/office/officeart/2005/8/layout/hList7"/>
    <dgm:cxn modelId="{4B29BCBE-93F3-4E60-B706-7F7C4FE5A694}" type="presParOf" srcId="{6A52F767-F05B-44D1-8660-D36DE8A4C353}" destId="{1CF2F572-CBE5-43DA-97FA-6381DE9115A3}" srcOrd="3" destOrd="0" presId="urn:microsoft.com/office/officeart/2005/8/layout/hList7"/>
    <dgm:cxn modelId="{DB3B6A32-E78A-4516-BE17-9F786707E772}" type="presParOf" srcId="{6A52F767-F05B-44D1-8660-D36DE8A4C353}" destId="{15CCE83F-A8D7-4945-A3FE-76218887EFD6}" srcOrd="4" destOrd="0" presId="urn:microsoft.com/office/officeart/2005/8/layout/hList7"/>
    <dgm:cxn modelId="{5BAE5870-6F03-4300-95A8-D9D5E8796FF4}" type="presParOf" srcId="{15CCE83F-A8D7-4945-A3FE-76218887EFD6}" destId="{4CF46E93-B2B5-402E-89F0-11E54488D0C8}" srcOrd="0" destOrd="0" presId="urn:microsoft.com/office/officeart/2005/8/layout/hList7"/>
    <dgm:cxn modelId="{73DC7280-E178-4FD0-BE1B-5F2611DD37C0}" type="presParOf" srcId="{15CCE83F-A8D7-4945-A3FE-76218887EFD6}" destId="{DFC2D8ED-49FD-44D8-9FFB-79CF1DE93898}" srcOrd="1" destOrd="0" presId="urn:microsoft.com/office/officeart/2005/8/layout/hList7"/>
    <dgm:cxn modelId="{DC980896-F447-46B3-88C1-ABD69D9B4C57}" type="presParOf" srcId="{15CCE83F-A8D7-4945-A3FE-76218887EFD6}" destId="{E4D59523-7277-48BC-B3D2-0973D131AA60}" srcOrd="2" destOrd="0" presId="urn:microsoft.com/office/officeart/2005/8/layout/hList7"/>
    <dgm:cxn modelId="{34EEEEAC-11F1-428A-BA4C-00C57DEF052C}" type="presParOf" srcId="{15CCE83F-A8D7-4945-A3FE-76218887EFD6}" destId="{F75A67F9-03F7-43BD-9B59-824F36079240}" srcOrd="3" destOrd="0" presId="urn:microsoft.com/office/officeart/2005/8/layout/hList7"/>
    <dgm:cxn modelId="{D1CF9A1B-AE32-46D8-AB3C-F4EB117D00A5}" type="presParOf" srcId="{6A52F767-F05B-44D1-8660-D36DE8A4C353}" destId="{5387B7BC-1933-437E-BFC6-AFB59E151E34}" srcOrd="5" destOrd="0" presId="urn:microsoft.com/office/officeart/2005/8/layout/hList7"/>
    <dgm:cxn modelId="{CFEBE0AF-4371-48E1-A7E4-B63B24F3D1F0}" type="presParOf" srcId="{6A52F767-F05B-44D1-8660-D36DE8A4C353}" destId="{2E9E31F3-C6D3-4A00-84E2-4CBABA9EEAA3}" srcOrd="6" destOrd="0" presId="urn:microsoft.com/office/officeart/2005/8/layout/hList7"/>
    <dgm:cxn modelId="{F1550791-94FB-41DD-A42C-DED9B3539365}" type="presParOf" srcId="{2E9E31F3-C6D3-4A00-84E2-4CBABA9EEAA3}" destId="{876C8BCA-8CA4-47E2-8A89-EF6F173F7A2F}" srcOrd="0" destOrd="0" presId="urn:microsoft.com/office/officeart/2005/8/layout/hList7"/>
    <dgm:cxn modelId="{597B1A44-7EFA-4E9C-AC1A-5850185FC875}" type="presParOf" srcId="{2E9E31F3-C6D3-4A00-84E2-4CBABA9EEAA3}" destId="{BE2200B7-5D49-43BA-901D-9C278F49AE2F}" srcOrd="1" destOrd="0" presId="urn:microsoft.com/office/officeart/2005/8/layout/hList7"/>
    <dgm:cxn modelId="{577D5F67-1EAA-44B1-A410-3FA7A17BA7E4}" type="presParOf" srcId="{2E9E31F3-C6D3-4A00-84E2-4CBABA9EEAA3}" destId="{37BAF5AF-6AE9-438E-857D-7E949A241153}" srcOrd="2" destOrd="0" presId="urn:microsoft.com/office/officeart/2005/8/layout/hList7"/>
    <dgm:cxn modelId="{B8AC37B6-9A5D-4F98-8CD3-88FDD5B6EBC5}" type="presParOf" srcId="{2E9E31F3-C6D3-4A00-84E2-4CBABA9EEAA3}" destId="{8EE71E2C-919A-4717-9E5B-BA1464AD1230}" srcOrd="3" destOrd="0" presId="urn:microsoft.com/office/officeart/2005/8/layout/hList7"/>
    <dgm:cxn modelId="{09D45DE9-4864-4B08-AB03-183C131B9D43}" type="presParOf" srcId="{6A52F767-F05B-44D1-8660-D36DE8A4C353}" destId="{E0E18AD2-7856-4F83-BA5D-F1FCDE12B631}" srcOrd="7" destOrd="0" presId="urn:microsoft.com/office/officeart/2005/8/layout/hList7"/>
    <dgm:cxn modelId="{F11C505C-4D9E-44CE-BF0B-E32E78397126}" type="presParOf" srcId="{6A52F767-F05B-44D1-8660-D36DE8A4C353}" destId="{9BA3D5AC-40FF-4890-9A92-2721917CF542}" srcOrd="8" destOrd="0" presId="urn:microsoft.com/office/officeart/2005/8/layout/hList7"/>
    <dgm:cxn modelId="{07109FFE-11AE-4DDD-90CF-8A3F65AE9172}" type="presParOf" srcId="{9BA3D5AC-40FF-4890-9A92-2721917CF542}" destId="{4B8D936A-12C8-48C4-A103-ECA69FD87DEE}" srcOrd="0" destOrd="0" presId="urn:microsoft.com/office/officeart/2005/8/layout/hList7"/>
    <dgm:cxn modelId="{BE2172CB-3B6C-4FAD-A410-7C780F0CD7B5}" type="presParOf" srcId="{9BA3D5AC-40FF-4890-9A92-2721917CF542}" destId="{17A58FE5-B9E4-4D8F-890A-2B9BDCEAFCDF}" srcOrd="1" destOrd="0" presId="urn:microsoft.com/office/officeart/2005/8/layout/hList7"/>
    <dgm:cxn modelId="{3CB340BF-1778-407D-B6D6-F6506AC2B776}" type="presParOf" srcId="{9BA3D5AC-40FF-4890-9A92-2721917CF542}" destId="{86FDE9E9-E837-4EC3-9496-6C22281E22DC}" srcOrd="2" destOrd="0" presId="urn:microsoft.com/office/officeart/2005/8/layout/hList7"/>
    <dgm:cxn modelId="{02C9917A-D073-408B-A91D-6AFEE8875FEB}" type="presParOf" srcId="{9BA3D5AC-40FF-4890-9A92-2721917CF542}" destId="{34562A22-8717-416A-AEDB-B8EAA53497A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09675-2224-49CF-87F4-92FF4EAD56F2}">
      <dsp:nvSpPr>
        <dsp:cNvPr id="0" name=""/>
        <dsp:cNvSpPr/>
      </dsp:nvSpPr>
      <dsp:spPr>
        <a:xfrm>
          <a:off x="1562666" y="196655"/>
          <a:ext cx="1873266" cy="157555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262" t="15727" r="-17262" b="1572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776DA-3E53-4A92-B37A-CB7ADC851FAA}">
      <dsp:nvSpPr>
        <dsp:cNvPr id="0" name=""/>
        <dsp:cNvSpPr/>
      </dsp:nvSpPr>
      <dsp:spPr>
        <a:xfrm>
          <a:off x="864807" y="858989"/>
          <a:ext cx="1015243" cy="1015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Arbetskraft</a:t>
          </a:r>
          <a:endParaRPr lang="sv-SE" sz="1100" b="1" kern="1200" dirty="0"/>
        </a:p>
      </dsp:txBody>
      <dsp:txXfrm>
        <a:off x="864807" y="858989"/>
        <a:ext cx="1015243" cy="1015243"/>
      </dsp:txXfrm>
    </dsp:sp>
    <dsp:sp modelId="{1ADD2991-F13B-4830-9A2E-2B1FDCCC84C9}">
      <dsp:nvSpPr>
        <dsp:cNvPr id="0" name=""/>
        <dsp:cNvSpPr/>
      </dsp:nvSpPr>
      <dsp:spPr>
        <a:xfrm>
          <a:off x="4462825" y="196655"/>
          <a:ext cx="1873266" cy="1575550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55" r="195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C5A2C-0DBA-4734-9ECB-7173521CC349}">
      <dsp:nvSpPr>
        <dsp:cNvPr id="0" name=""/>
        <dsp:cNvSpPr/>
      </dsp:nvSpPr>
      <dsp:spPr>
        <a:xfrm>
          <a:off x="3764966" y="858989"/>
          <a:ext cx="1015243" cy="1015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Produktivitet</a:t>
          </a:r>
          <a:endParaRPr lang="sv-SE" sz="1100" b="1" kern="1200" dirty="0"/>
        </a:p>
      </dsp:txBody>
      <dsp:txXfrm>
        <a:off x="3764966" y="858989"/>
        <a:ext cx="1015243" cy="1015243"/>
      </dsp:txXfrm>
    </dsp:sp>
    <dsp:sp modelId="{B40E3FD0-4E88-4AFA-87A8-0F63832A1F5E}">
      <dsp:nvSpPr>
        <dsp:cNvPr id="0" name=""/>
        <dsp:cNvSpPr/>
      </dsp:nvSpPr>
      <dsp:spPr>
        <a:xfrm>
          <a:off x="3012746" y="2158017"/>
          <a:ext cx="1873266" cy="1575550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54" t="4302" r="-7654" b="430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3A0F9-6E45-4F5E-B0EB-B998B9403D3E}">
      <dsp:nvSpPr>
        <dsp:cNvPr id="0" name=""/>
        <dsp:cNvSpPr/>
      </dsp:nvSpPr>
      <dsp:spPr>
        <a:xfrm>
          <a:off x="2314887" y="2820350"/>
          <a:ext cx="1015243" cy="1015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Produktion</a:t>
          </a:r>
          <a:endParaRPr lang="sv-SE" sz="1100" b="1" kern="1200" dirty="0"/>
        </a:p>
      </dsp:txBody>
      <dsp:txXfrm>
        <a:off x="2314887" y="2820350"/>
        <a:ext cx="1015243" cy="1015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09675-2224-49CF-87F4-92FF4EAD56F2}">
      <dsp:nvSpPr>
        <dsp:cNvPr id="0" name=""/>
        <dsp:cNvSpPr/>
      </dsp:nvSpPr>
      <dsp:spPr>
        <a:xfrm>
          <a:off x="4248518" y="1872805"/>
          <a:ext cx="1873266" cy="157555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262" t="15727" r="-17262" b="1572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776DA-3E53-4A92-B37A-CB7ADC851FAA}">
      <dsp:nvSpPr>
        <dsp:cNvPr id="0" name=""/>
        <dsp:cNvSpPr/>
      </dsp:nvSpPr>
      <dsp:spPr>
        <a:xfrm>
          <a:off x="3384429" y="2520871"/>
          <a:ext cx="1015243" cy="1015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Arbetskraft</a:t>
          </a:r>
          <a:endParaRPr lang="sv-SE" sz="1100" b="1" kern="1200" dirty="0"/>
        </a:p>
      </dsp:txBody>
      <dsp:txXfrm>
        <a:off x="3384429" y="2520871"/>
        <a:ext cx="1015243" cy="1015243"/>
      </dsp:txXfrm>
    </dsp:sp>
    <dsp:sp modelId="{1ADD2991-F13B-4830-9A2E-2B1FDCCC84C9}">
      <dsp:nvSpPr>
        <dsp:cNvPr id="0" name=""/>
        <dsp:cNvSpPr/>
      </dsp:nvSpPr>
      <dsp:spPr>
        <a:xfrm>
          <a:off x="648124" y="576662"/>
          <a:ext cx="1873266" cy="1575550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55" r="195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C5A2C-0DBA-4734-9ECB-7173521CC349}">
      <dsp:nvSpPr>
        <dsp:cNvPr id="0" name=""/>
        <dsp:cNvSpPr/>
      </dsp:nvSpPr>
      <dsp:spPr>
        <a:xfrm>
          <a:off x="144070" y="1512765"/>
          <a:ext cx="1015243" cy="1015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Produktivitet</a:t>
          </a:r>
          <a:endParaRPr lang="sv-SE" sz="1100" b="1" kern="1200" dirty="0"/>
        </a:p>
      </dsp:txBody>
      <dsp:txXfrm>
        <a:off x="144070" y="1512765"/>
        <a:ext cx="1015243" cy="1015243"/>
      </dsp:txXfrm>
    </dsp:sp>
    <dsp:sp modelId="{B40E3FD0-4E88-4AFA-87A8-0F63832A1F5E}">
      <dsp:nvSpPr>
        <dsp:cNvPr id="0" name=""/>
        <dsp:cNvSpPr/>
      </dsp:nvSpPr>
      <dsp:spPr>
        <a:xfrm>
          <a:off x="4032496" y="1"/>
          <a:ext cx="1873266" cy="1575550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54" t="4302" r="-7654" b="430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3A0F9-6E45-4F5E-B0EB-B998B9403D3E}">
      <dsp:nvSpPr>
        <dsp:cNvPr id="0" name=""/>
        <dsp:cNvSpPr/>
      </dsp:nvSpPr>
      <dsp:spPr>
        <a:xfrm>
          <a:off x="3384426" y="785559"/>
          <a:ext cx="1015243" cy="1015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Produktion</a:t>
          </a:r>
          <a:endParaRPr lang="sv-SE" sz="1100" b="1" kern="1200" dirty="0"/>
        </a:p>
      </dsp:txBody>
      <dsp:txXfrm>
        <a:off x="3384426" y="785559"/>
        <a:ext cx="1015243" cy="1015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D46D8-B3A0-432F-8570-1A45EF238EC7}">
      <dsp:nvSpPr>
        <dsp:cNvPr id="0" name=""/>
        <dsp:cNvSpPr/>
      </dsp:nvSpPr>
      <dsp:spPr>
        <a:xfrm>
          <a:off x="0" y="0"/>
          <a:ext cx="1406425" cy="4032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Utbildning</a:t>
          </a:r>
          <a:endParaRPr lang="sv-SE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Erfarenhet</a:t>
          </a:r>
          <a:endParaRPr lang="sv-SE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Lednings-förmågor</a:t>
          </a:r>
          <a:endParaRPr lang="sv-SE" sz="1400" kern="1200" dirty="0"/>
        </a:p>
      </dsp:txBody>
      <dsp:txXfrm>
        <a:off x="0" y="1612900"/>
        <a:ext cx="1406425" cy="1612900"/>
      </dsp:txXfrm>
    </dsp:sp>
    <dsp:sp modelId="{1C997DE7-1768-43DE-AC09-F9F05028B1EC}">
      <dsp:nvSpPr>
        <dsp:cNvPr id="0" name=""/>
        <dsp:cNvSpPr/>
      </dsp:nvSpPr>
      <dsp:spPr>
        <a:xfrm>
          <a:off x="42192" y="602071"/>
          <a:ext cx="1322040" cy="13427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FADC7-75EF-4E1C-9031-73FCE18BE7D6}">
      <dsp:nvSpPr>
        <dsp:cNvPr id="0" name=""/>
        <dsp:cNvSpPr/>
      </dsp:nvSpPr>
      <dsp:spPr>
        <a:xfrm>
          <a:off x="1448618" y="0"/>
          <a:ext cx="1406425" cy="4032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Kapital-intensitet</a:t>
          </a:r>
          <a:endParaRPr lang="sv-SE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IT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Infrastruktur</a:t>
          </a:r>
          <a:endParaRPr lang="sv-SE" sz="1400" kern="1200" dirty="0"/>
        </a:p>
      </dsp:txBody>
      <dsp:txXfrm>
        <a:off x="1448618" y="1612900"/>
        <a:ext cx="1406425" cy="1612900"/>
      </dsp:txXfrm>
    </dsp:sp>
    <dsp:sp modelId="{CFA14E34-AA39-434F-A0BF-DE5C6601786C}">
      <dsp:nvSpPr>
        <dsp:cNvPr id="0" name=""/>
        <dsp:cNvSpPr/>
      </dsp:nvSpPr>
      <dsp:spPr>
        <a:xfrm>
          <a:off x="1490811" y="602071"/>
          <a:ext cx="1322040" cy="13427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46E93-B2B5-402E-89F0-11E54488D0C8}">
      <dsp:nvSpPr>
        <dsp:cNvPr id="0" name=""/>
        <dsp:cNvSpPr/>
      </dsp:nvSpPr>
      <dsp:spPr>
        <a:xfrm>
          <a:off x="2897237" y="0"/>
          <a:ext cx="1406425" cy="4032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FoU</a:t>
          </a:r>
          <a:endParaRPr lang="sv-SE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Produkt-innovation</a:t>
          </a:r>
          <a:endParaRPr lang="sv-SE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Entreprenör-skap</a:t>
          </a:r>
          <a:endParaRPr lang="sv-SE" sz="1400" kern="1200" dirty="0"/>
        </a:p>
      </dsp:txBody>
      <dsp:txXfrm>
        <a:off x="2897237" y="1612900"/>
        <a:ext cx="1406425" cy="1612900"/>
      </dsp:txXfrm>
    </dsp:sp>
    <dsp:sp modelId="{F75A67F9-03F7-43BD-9B59-824F36079240}">
      <dsp:nvSpPr>
        <dsp:cNvPr id="0" name=""/>
        <dsp:cNvSpPr/>
      </dsp:nvSpPr>
      <dsp:spPr>
        <a:xfrm>
          <a:off x="2939429" y="602071"/>
          <a:ext cx="1322040" cy="134273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C8BCA-8CA4-47E2-8A89-EF6F173F7A2F}">
      <dsp:nvSpPr>
        <dsp:cNvPr id="0" name=""/>
        <dsp:cNvSpPr/>
      </dsp:nvSpPr>
      <dsp:spPr>
        <a:xfrm>
          <a:off x="4345855" y="0"/>
          <a:ext cx="1406425" cy="4032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Arbetskrafts-rörlighet</a:t>
          </a:r>
          <a:endParaRPr lang="sv-SE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Matchning</a:t>
          </a:r>
          <a:endParaRPr lang="sv-SE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Företags-dynamik</a:t>
          </a:r>
          <a:endParaRPr lang="sv-SE" sz="1400" kern="1200" dirty="0"/>
        </a:p>
      </dsp:txBody>
      <dsp:txXfrm>
        <a:off x="4345855" y="1612900"/>
        <a:ext cx="1406425" cy="1612900"/>
      </dsp:txXfrm>
    </dsp:sp>
    <dsp:sp modelId="{8EE71E2C-919A-4717-9E5B-BA1464AD1230}">
      <dsp:nvSpPr>
        <dsp:cNvPr id="0" name=""/>
        <dsp:cNvSpPr/>
      </dsp:nvSpPr>
      <dsp:spPr>
        <a:xfrm>
          <a:off x="4388048" y="602071"/>
          <a:ext cx="1322040" cy="134273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D936A-12C8-48C4-A103-ECA69FD87DEE}">
      <dsp:nvSpPr>
        <dsp:cNvPr id="0" name=""/>
        <dsp:cNvSpPr/>
      </dsp:nvSpPr>
      <dsp:spPr>
        <a:xfrm>
          <a:off x="5794474" y="0"/>
          <a:ext cx="1406425" cy="4032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Agglomeration</a:t>
          </a:r>
          <a:endParaRPr lang="sv-SE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err="1" smtClean="0"/>
            <a:t>Relatedness</a:t>
          </a:r>
          <a:endParaRPr lang="sv-SE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Spridning</a:t>
          </a:r>
          <a:endParaRPr lang="sv-SE" sz="1400" kern="1200" dirty="0"/>
        </a:p>
      </dsp:txBody>
      <dsp:txXfrm>
        <a:off x="5794474" y="1612900"/>
        <a:ext cx="1406425" cy="1612900"/>
      </dsp:txXfrm>
    </dsp:sp>
    <dsp:sp modelId="{34562A22-8717-416A-AEDB-B8EAA53497AF}">
      <dsp:nvSpPr>
        <dsp:cNvPr id="0" name=""/>
        <dsp:cNvSpPr/>
      </dsp:nvSpPr>
      <dsp:spPr>
        <a:xfrm>
          <a:off x="5836653" y="602071"/>
          <a:ext cx="1322040" cy="134273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B72D8-C77B-4F11-A17D-9289943D1774}">
      <dsp:nvSpPr>
        <dsp:cNvPr id="0" name=""/>
        <dsp:cNvSpPr/>
      </dsp:nvSpPr>
      <dsp:spPr>
        <a:xfrm>
          <a:off x="288035" y="3225800"/>
          <a:ext cx="6624828" cy="60483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54CD9E-A110-4D73-AC2E-C358C1CDEF33}" type="datetimeFigureOut">
              <a:rPr lang="sv-SE"/>
              <a:pPr>
                <a:defRPr/>
              </a:pPr>
              <a:t>2015-11-17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8B2D26-F47F-48F3-B375-8E4432D259D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64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76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45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311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76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95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spridning </a:t>
            </a:r>
            <a:r>
              <a:rPr lang="sv-SE" baseline="0" dirty="0" smtClean="0"/>
              <a:t>av  ny teknik mm.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77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99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90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94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Alla dessa faktorer försöker</a:t>
            </a:r>
            <a:r>
              <a:rPr lang="sv-SE" baseline="0" smtClean="0"/>
              <a:t> man ta hänsyn till när man mäter produktivitet.</a:t>
            </a:r>
          </a:p>
          <a:p>
            <a:endParaRPr lang="sv-SE" baseline="0" smtClean="0"/>
          </a:p>
          <a:p>
            <a:r>
              <a:rPr lang="sv-SE" baseline="0" smtClean="0"/>
              <a:t>Vanligaste måttet är det som kallas arbetsproduktivitet och det illustreras i figuren som totala produktionen mätt i kronor/total arbetskraft. </a:t>
            </a:r>
          </a:p>
          <a:p>
            <a:endParaRPr lang="sv-SE" baseline="0" smtClean="0"/>
          </a:p>
          <a:p>
            <a:r>
              <a:rPr lang="sv-SE" smtClean="0"/>
              <a:t>I bästa fall har man information</a:t>
            </a:r>
            <a:r>
              <a:rPr lang="sv-SE" baseline="0" smtClean="0"/>
              <a:t> om arbetade timmar och använder det som mått på arbetskraft. För regionala data har vi inte det utan där beräknas arbetsproduktivitet som bruttoregionalprodukt i relation till antal anställda (underliggande antagande att de sysselsatta i genomsnitt arbetar lika mycket).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90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7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637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19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B2D26-F47F-48F3-B375-8E4432D259DA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5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pr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SIH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670550"/>
            <a:ext cx="32400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222375"/>
            <a:ext cx="7199313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altLang="sv-SE" noProof="0" smtClean="0"/>
              <a:t>Klicka här för att ändra format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806700"/>
            <a:ext cx="7200900" cy="7667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alt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74969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15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372225" y="260350"/>
            <a:ext cx="1800225" cy="54721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71550" y="260350"/>
            <a:ext cx="5248275" cy="54721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354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30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1623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550" y="1700213"/>
            <a:ext cx="352425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52425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44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46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5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88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7152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0205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60350"/>
            <a:ext cx="72009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2009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pic>
        <p:nvPicPr>
          <p:cNvPr id="1028" name="Picture 7" descr="SIHK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70625"/>
            <a:ext cx="19446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03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87425" indent="-1746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9238" indent="-26193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7538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4738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1938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9138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6338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roduktivitetskommissionen.s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124744"/>
            <a:ext cx="7199313" cy="1470025"/>
          </a:xfrm>
        </p:spPr>
        <p:txBody>
          <a:bodyPr/>
          <a:lstStyle/>
          <a:p>
            <a:r>
              <a:rPr lang="sv-SE" altLang="sv-SE" dirty="0" smtClean="0"/>
              <a:t>Produktivitetskommissionen i Skåne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636912"/>
            <a:ext cx="7200900" cy="766763"/>
          </a:xfrm>
        </p:spPr>
        <p:txBody>
          <a:bodyPr/>
          <a:lstStyle/>
          <a:p>
            <a:r>
              <a:rPr lang="sv-SE" altLang="sv-SE" sz="2400" dirty="0" smtClean="0"/>
              <a:t>Kick-off seminarium</a:t>
            </a:r>
          </a:p>
          <a:p>
            <a:r>
              <a:rPr lang="sv-SE" altLang="sv-SE" sz="2400" dirty="0" smtClean="0"/>
              <a:t>13 november 2015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660232" y="6093296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Pernilla Johansson, PhD</a:t>
            </a:r>
            <a:endParaRPr lang="sv-SE" sz="1400" dirty="0"/>
          </a:p>
          <a:p>
            <a:r>
              <a:rPr lang="sv-SE" sz="1400" dirty="0" smtClean="0"/>
              <a:t>Senior Ekonom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71550" y="547588"/>
            <a:ext cx="7200900" cy="865188"/>
          </a:xfrm>
        </p:spPr>
        <p:txBody>
          <a:bodyPr/>
          <a:lstStyle/>
          <a:p>
            <a:pPr algn="l"/>
            <a:r>
              <a:rPr lang="sv-SE" dirty="0" smtClean="0"/>
              <a:t>Skånes produktivitet motsvarar riket exklusive storstadsregionerna </a:t>
            </a:r>
            <a:br>
              <a:rPr lang="sv-SE" dirty="0" smtClean="0"/>
            </a:br>
            <a:r>
              <a:rPr lang="sv-SE" sz="1600" dirty="0" smtClean="0"/>
              <a:t>BRP per sysselsatt år 2013 i löpande priser, tusen kr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72000" y="6495042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 smtClean="0"/>
              <a:t>Källa: SCB RegR</a:t>
            </a:r>
            <a:endParaRPr lang="sv-SE" sz="1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3" y="1502305"/>
            <a:ext cx="7484413" cy="487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5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Stora skillnader inom Skåne</a:t>
            </a:r>
            <a:br>
              <a:rPr lang="sv-SE" dirty="0" smtClean="0"/>
            </a:br>
            <a:r>
              <a:rPr lang="sv-SE" sz="1600" dirty="0" smtClean="0"/>
              <a:t>BRP </a:t>
            </a:r>
            <a:r>
              <a:rPr lang="sv-SE" sz="1600" dirty="0"/>
              <a:t>per sysselsatt </a:t>
            </a:r>
            <a:r>
              <a:rPr lang="sv-SE" sz="1600" dirty="0" smtClean="0"/>
              <a:t>år 2012 i </a:t>
            </a:r>
            <a:r>
              <a:rPr lang="sv-SE" sz="1600" dirty="0"/>
              <a:t>löpande priser, tusen kr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572000" y="616530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 smtClean="0"/>
              <a:t>Källa: SCB RegR</a:t>
            </a:r>
            <a:endParaRPr lang="sv-SE" sz="1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9" y="1276827"/>
            <a:ext cx="7490540" cy="487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dirty="0" smtClean="0"/>
              <a:t>Varför uppstår skillnader i produktivitet?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alt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18935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Regioner har olika förutsättningar</a:t>
            </a:r>
          </a:p>
          <a:p>
            <a:pPr lvl="1"/>
            <a:r>
              <a:rPr lang="sv-SE" dirty="0" smtClean="0"/>
              <a:t>Branschstruktur</a:t>
            </a:r>
          </a:p>
          <a:p>
            <a:pPr lvl="1"/>
            <a:r>
              <a:rPr lang="sv-SE" dirty="0" smtClean="0"/>
              <a:t>Storlek</a:t>
            </a:r>
          </a:p>
          <a:p>
            <a:endParaRPr lang="sv-SE" dirty="0"/>
          </a:p>
          <a:p>
            <a:r>
              <a:rPr lang="sv-SE" dirty="0" smtClean="0"/>
              <a:t>Högre produktivitet är inte alltid bättre</a:t>
            </a:r>
          </a:p>
          <a:p>
            <a:pPr lvl="1"/>
            <a:r>
              <a:rPr lang="sv-SE" dirty="0" smtClean="0"/>
              <a:t>Om personer som står långt ifrån arbetsmarknaden börjar arbeta har de sannolikt en lägre produktivitet inledningsvis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Problem om skillnader beror på att drivkrafterna för produktivitet är svaga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71550" y="260350"/>
            <a:ext cx="7344866" cy="865188"/>
          </a:xfrm>
        </p:spPr>
        <p:txBody>
          <a:bodyPr/>
          <a:lstStyle/>
          <a:p>
            <a:pPr algn="l"/>
            <a:r>
              <a:rPr lang="sv-SE" dirty="0" smtClean="0"/>
              <a:t>Viktigt att förstå orsaker till skillnader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05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Produktivitetens drivkrafter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914556"/>
              </p:ext>
            </p:extLst>
          </p:nvPr>
        </p:nvGraphicFramePr>
        <p:xfrm>
          <a:off x="971550" y="1700213"/>
          <a:ext cx="720090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1043608" y="184482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chemeClr val="bg1"/>
                </a:solidFill>
              </a:rPr>
              <a:t>Kompetens</a:t>
            </a:r>
            <a:endParaRPr lang="sv-SE" sz="1400" b="1" dirty="0">
              <a:solidFill>
                <a:schemeClr val="bg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483768" y="186213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chemeClr val="bg1"/>
                </a:solidFill>
              </a:rPr>
              <a:t>Kapital</a:t>
            </a:r>
            <a:endParaRPr lang="sv-SE" sz="14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933867" y="185848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chemeClr val="bg1"/>
                </a:solidFill>
              </a:rPr>
              <a:t>Innovation</a:t>
            </a:r>
            <a:endParaRPr lang="sv-SE" sz="1400" b="1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436096" y="187612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chemeClr val="bg1"/>
                </a:solidFill>
              </a:rPr>
              <a:t>Allokering</a:t>
            </a:r>
            <a:endParaRPr lang="sv-SE" sz="1400" b="1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804248" y="1867270"/>
            <a:ext cx="1316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chemeClr val="bg1"/>
                </a:solidFill>
              </a:rPr>
              <a:t>Lokalisering</a:t>
            </a:r>
            <a:endParaRPr lang="sv-S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>
              <a:hlinkClick r:id="rId2"/>
            </a:endParaRPr>
          </a:p>
          <a:p>
            <a:endParaRPr lang="sv-SE" dirty="0">
              <a:hlinkClick r:id="rId2"/>
            </a:endParaRPr>
          </a:p>
          <a:p>
            <a:r>
              <a:rPr lang="sv-SE" dirty="0" smtClean="0">
                <a:hlinkClick r:id="rId2"/>
              </a:rPr>
              <a:t>http</a:t>
            </a:r>
            <a:r>
              <a:rPr lang="sv-SE" dirty="0" smtClean="0">
                <a:hlinkClick r:id="rId2"/>
              </a:rPr>
              <a:t>://www.produktivitetskommissionen.se</a:t>
            </a:r>
            <a:r>
              <a:rPr lang="sv-SE" dirty="0" smtClean="0">
                <a:hlinkClick r:id="rId2"/>
              </a:rPr>
              <a:t>/</a:t>
            </a: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Följ arbetet på: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1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Produktivitet skapar välstånd och välfärd</a:t>
            </a:r>
          </a:p>
          <a:p>
            <a:pPr lvl="1"/>
            <a:r>
              <a:rPr lang="sv-SE" dirty="0"/>
              <a:t>P</a:t>
            </a:r>
            <a:r>
              <a:rPr lang="sv-SE" dirty="0" smtClean="0"/>
              <a:t>roduktivitetsutvecklingen </a:t>
            </a:r>
            <a:r>
              <a:rPr lang="sv-SE" dirty="0"/>
              <a:t>är </a:t>
            </a:r>
            <a:r>
              <a:rPr lang="sv-SE" dirty="0" smtClean="0"/>
              <a:t>den störst bidragande faktorn till ekonomisk tillväxt</a:t>
            </a:r>
          </a:p>
          <a:p>
            <a:pPr lvl="1"/>
            <a:endParaRPr lang="sv-SE" dirty="0" smtClean="0"/>
          </a:p>
          <a:p>
            <a:r>
              <a:rPr lang="sv-SE" dirty="0"/>
              <a:t>Produktivitetsutvecklingen är </a:t>
            </a:r>
            <a:r>
              <a:rPr lang="sv-SE" dirty="0" smtClean="0"/>
              <a:t>orsaken till att </a:t>
            </a:r>
            <a:r>
              <a:rPr lang="sv-SE" dirty="0"/>
              <a:t>vi har kunnat </a:t>
            </a:r>
            <a:r>
              <a:rPr lang="sv-SE" dirty="0" smtClean="0"/>
              <a:t>halvera </a:t>
            </a:r>
            <a:r>
              <a:rPr lang="sv-SE" dirty="0"/>
              <a:t>arbetstiden samtidigt som inkomsterna stigit 30 </a:t>
            </a:r>
            <a:r>
              <a:rPr lang="sv-SE" dirty="0" smtClean="0"/>
              <a:t>gånger sedan början av 1900-talet.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Varför är produktivitet viktigt?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62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662283"/>
              </p:ext>
            </p:extLst>
          </p:nvPr>
        </p:nvGraphicFramePr>
        <p:xfrm>
          <a:off x="971550" y="1700213"/>
          <a:ext cx="720090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99592" y="475580"/>
            <a:ext cx="7560840" cy="865188"/>
          </a:xfrm>
        </p:spPr>
        <p:txBody>
          <a:bodyPr/>
          <a:lstStyle/>
          <a:p>
            <a:pPr algn="l"/>
            <a:r>
              <a:rPr lang="sv-SE" dirty="0" smtClean="0"/>
              <a:t>Produktivitet bidrar till ekonomisk tillväxt</a:t>
            </a:r>
            <a:endParaRPr lang="sv-SE" dirty="0"/>
          </a:p>
        </p:txBody>
      </p:sp>
      <p:cxnSp>
        <p:nvCxnSpPr>
          <p:cNvPr id="5" name="Rak pil 4"/>
          <p:cNvCxnSpPr/>
          <p:nvPr/>
        </p:nvCxnSpPr>
        <p:spPr>
          <a:xfrm>
            <a:off x="2771800" y="3789040"/>
            <a:ext cx="504056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/>
          <p:nvPr/>
        </p:nvCxnSpPr>
        <p:spPr>
          <a:xfrm flipH="1">
            <a:off x="3995936" y="3659426"/>
            <a:ext cx="504056" cy="70567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Visar hur effektivt resurser används för att producera varor och tjänster</a:t>
            </a:r>
          </a:p>
          <a:p>
            <a:pPr lvl="1"/>
            <a:r>
              <a:rPr lang="sv-SE" dirty="0" smtClean="0"/>
              <a:t>För ett land, en region eller ett </a:t>
            </a:r>
            <a:r>
              <a:rPr lang="sv-SE" dirty="0"/>
              <a:t>företag</a:t>
            </a:r>
            <a:r>
              <a:rPr lang="sv-SE" dirty="0" smtClean="0"/>
              <a:t>.</a:t>
            </a:r>
          </a:p>
          <a:p>
            <a:pPr lvl="1"/>
            <a:endParaRPr lang="sv-SE" dirty="0"/>
          </a:p>
          <a:p>
            <a:r>
              <a:rPr lang="sv-SE" dirty="0" smtClean="0"/>
              <a:t>Exempel: Två frisörsalonger</a:t>
            </a:r>
          </a:p>
          <a:p>
            <a:pPr lvl="1"/>
            <a:r>
              <a:rPr lang="sv-SE" dirty="0" smtClean="0"/>
              <a:t>Båda har fem anställda och gör 10 000 klippningar /år</a:t>
            </a:r>
          </a:p>
          <a:p>
            <a:pPr lvl="1"/>
            <a:r>
              <a:rPr lang="sv-SE" dirty="0"/>
              <a:t>S</a:t>
            </a:r>
            <a:r>
              <a:rPr lang="sv-SE" dirty="0" smtClean="0"/>
              <a:t>along 1 har dubbelt så hög omsättning</a:t>
            </a:r>
          </a:p>
          <a:p>
            <a:pPr lvl="1"/>
            <a:r>
              <a:rPr lang="sv-SE" dirty="0" smtClean="0"/>
              <a:t>Samma omsättning men frisörerna på salong 2 arbetar halvtid</a:t>
            </a:r>
          </a:p>
          <a:p>
            <a:pPr lvl="1"/>
            <a:r>
              <a:rPr lang="sv-SE" dirty="0" smtClean="0"/>
              <a:t>Salong 1 gör enbart hårklippningar medan salong 2 gör klippningar och färgningar.</a:t>
            </a:r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endParaRPr lang="sv-SE" dirty="0"/>
          </a:p>
          <a:p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Vad är produktivitet?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76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392901"/>
              </p:ext>
            </p:extLst>
          </p:nvPr>
        </p:nvGraphicFramePr>
        <p:xfrm>
          <a:off x="971550" y="1700213"/>
          <a:ext cx="720090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99592" y="260350"/>
            <a:ext cx="7560840" cy="865188"/>
          </a:xfrm>
        </p:spPr>
        <p:txBody>
          <a:bodyPr/>
          <a:lstStyle/>
          <a:p>
            <a:pPr algn="l"/>
            <a:r>
              <a:rPr lang="sv-SE" dirty="0" smtClean="0"/>
              <a:t>Hur mäts produktivitet?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419872" y="347139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=</a:t>
            </a:r>
          </a:p>
        </p:txBody>
      </p:sp>
      <p:cxnSp>
        <p:nvCxnSpPr>
          <p:cNvPr id="7" name="Rak 6"/>
          <p:cNvCxnSpPr/>
          <p:nvPr/>
        </p:nvCxnSpPr>
        <p:spPr>
          <a:xfrm>
            <a:off x="4067944" y="3702223"/>
            <a:ext cx="352839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1043608" y="566124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Region: Bruttoregionalprodukt </a:t>
            </a:r>
            <a:r>
              <a:rPr lang="sv-SE" b="1" dirty="0"/>
              <a:t>i relation till antal anställda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201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dirty="0" smtClean="0"/>
              <a:t>Produktivitetsutvecklingen i Skåne: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sz="2400" dirty="0" smtClean="0"/>
              <a:t>En paradox?</a:t>
            </a:r>
          </a:p>
        </p:txBody>
      </p:sp>
    </p:spTree>
    <p:extLst>
      <p:ext uri="{BB962C8B-B14F-4D97-AF65-F5344CB8AC3E}">
        <p14:creationId xmlns:p14="http://schemas.microsoft.com/office/powerpoint/2010/main" val="39849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tshållare för innehåll 1"/>
          <p:cNvGraphicFramePr>
            <a:graphicFrameLocks noGrp="1"/>
          </p:cNvGraphicFramePr>
          <p:nvPr>
            <p:ph idx="1"/>
          </p:nvPr>
        </p:nvGraphicFramePr>
        <p:xfrm>
          <a:off x="2203450" y="3130550"/>
          <a:ext cx="4737100" cy="1171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7800"/>
                <a:gridCol w="673100"/>
                <a:gridCol w="673100"/>
                <a:gridCol w="6731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Stockholm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Malmö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Göteborg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Befolkning  i arbetsför ålder 2004 (LA1998)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1 792 397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534 874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720 156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Arbetsmarknadsförstoring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276 970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85 628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Befolkningstillväxt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269 214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89 518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84 564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Befolkning i arbetsför ålder 2013 (LA2013)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2 061 611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901 362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890 348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Tillväxt i procent</a:t>
                      </a:r>
                      <a:endParaRPr lang="sv-SE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69</a:t>
                      </a:r>
                      <a:endParaRPr lang="sv-SE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>
                          <a:effectLst/>
                        </a:rPr>
                        <a:t>24</a:t>
                      </a:r>
                      <a:endParaRPr lang="sv-S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147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76250"/>
            <a:ext cx="9012238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ubrik 1"/>
          <p:cNvSpPr>
            <a:spLocks noGrp="1"/>
          </p:cNvSpPr>
          <p:nvPr>
            <p:ph type="title"/>
          </p:nvPr>
        </p:nvSpPr>
        <p:spPr>
          <a:xfrm>
            <a:off x="977900" y="34925"/>
            <a:ext cx="7200900" cy="1584325"/>
          </a:xfrm>
        </p:spPr>
        <p:txBody>
          <a:bodyPr/>
          <a:lstStyle/>
          <a:p>
            <a:r>
              <a:rPr lang="sv-SE" altLang="sv-SE" dirty="0" smtClean="0"/>
              <a:t>Skånes stora lokala arbetsmarknad har vuxit kraftigt</a:t>
            </a:r>
            <a:br>
              <a:rPr lang="sv-SE" altLang="sv-SE" dirty="0" smtClean="0"/>
            </a:br>
            <a:endParaRPr lang="sv-SE" altLang="sv-SE" dirty="0" smtClean="0"/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267200" y="508000"/>
            <a:ext cx="3279775" cy="3976688"/>
          </a:xfrm>
          <a:custGeom>
            <a:avLst/>
            <a:gdLst>
              <a:gd name="T0" fmla="*/ 0 w 3280229"/>
              <a:gd name="T1" fmla="*/ 551481 h 3976914"/>
              <a:gd name="T2" fmla="*/ 493350 w 3280229"/>
              <a:gd name="T3" fmla="*/ 1480289 h 3976914"/>
              <a:gd name="T4" fmla="*/ 1001208 w 3280229"/>
              <a:gd name="T5" fmla="*/ 2713863 h 3976914"/>
              <a:gd name="T6" fmla="*/ 681983 w 3280229"/>
              <a:gd name="T7" fmla="*/ 3047654 h 3976914"/>
              <a:gd name="T8" fmla="*/ 580411 w 3280229"/>
              <a:gd name="T9" fmla="*/ 3729747 h 3976914"/>
              <a:gd name="T10" fmla="*/ 1654171 w 3280229"/>
              <a:gd name="T11" fmla="*/ 3976462 h 3976914"/>
              <a:gd name="T12" fmla="*/ 3279321 w 3280229"/>
              <a:gd name="T13" fmla="*/ 3889387 h 3976914"/>
              <a:gd name="T14" fmla="*/ 3090687 w 3280229"/>
              <a:gd name="T15" fmla="*/ 3279857 h 3976914"/>
              <a:gd name="T16" fmla="*/ 2902053 w 3280229"/>
              <a:gd name="T17" fmla="*/ 2322022 h 3976914"/>
              <a:gd name="T18" fmla="*/ 2089479 w 3280229"/>
              <a:gd name="T19" fmla="*/ 1770541 h 3976914"/>
              <a:gd name="T20" fmla="*/ 1436516 w 3280229"/>
              <a:gd name="T21" fmla="*/ 435379 h 3976914"/>
              <a:gd name="T22" fmla="*/ 435309 w 3280229"/>
              <a:gd name="T23" fmla="*/ 0 h 3976914"/>
              <a:gd name="T24" fmla="*/ 29021 w 3280229"/>
              <a:gd name="T25" fmla="*/ 624044 h 39769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80229" h="3976914">
                <a:moveTo>
                  <a:pt x="0" y="551543"/>
                </a:moveTo>
                <a:lnTo>
                  <a:pt x="493486" y="1480457"/>
                </a:lnTo>
                <a:lnTo>
                  <a:pt x="1001486" y="2714171"/>
                </a:lnTo>
                <a:lnTo>
                  <a:pt x="682171" y="3048000"/>
                </a:lnTo>
                <a:lnTo>
                  <a:pt x="580571" y="3730171"/>
                </a:lnTo>
                <a:lnTo>
                  <a:pt x="1654629" y="3976914"/>
                </a:lnTo>
                <a:lnTo>
                  <a:pt x="3280229" y="3889829"/>
                </a:lnTo>
                <a:lnTo>
                  <a:pt x="3091543" y="3280229"/>
                </a:lnTo>
                <a:lnTo>
                  <a:pt x="2902857" y="2322286"/>
                </a:lnTo>
                <a:lnTo>
                  <a:pt x="2090057" y="1770743"/>
                </a:lnTo>
                <a:lnTo>
                  <a:pt x="1436914" y="435429"/>
                </a:lnTo>
                <a:lnTo>
                  <a:pt x="435429" y="0"/>
                </a:lnTo>
                <a:lnTo>
                  <a:pt x="29029" y="624114"/>
                </a:ln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395536" y="430212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81128"/>
            <a:ext cx="6591792" cy="1647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62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Strategisk placering vid porten till Nordeuropa</a:t>
            </a:r>
          </a:p>
          <a:p>
            <a:r>
              <a:rPr lang="sv-SE" dirty="0" smtClean="0"/>
              <a:t>Tillhör Nordens största region</a:t>
            </a:r>
          </a:p>
          <a:p>
            <a:r>
              <a:rPr lang="sv-SE" dirty="0" smtClean="0"/>
              <a:t>Hög tillgänglighet och korta avstånd inom regionen</a:t>
            </a:r>
          </a:p>
          <a:p>
            <a:r>
              <a:rPr lang="sv-SE" dirty="0" smtClean="0"/>
              <a:t>Hög internationell tillgänglighet</a:t>
            </a:r>
          </a:p>
          <a:p>
            <a:r>
              <a:rPr lang="sv-SE" dirty="0" smtClean="0"/>
              <a:t>Ung, varierad befolkning som växer</a:t>
            </a:r>
          </a:p>
          <a:p>
            <a:r>
              <a:rPr lang="sv-SE" dirty="0" smtClean="0"/>
              <a:t>Hög utbildningsnivå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Skånes förutsättningar är goda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72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848" cy="865188"/>
          </a:xfrm>
        </p:spPr>
        <p:txBody>
          <a:bodyPr/>
          <a:lstStyle/>
          <a:p>
            <a:pPr algn="l"/>
            <a:r>
              <a:rPr lang="sv-SE" dirty="0" smtClean="0"/>
              <a:t>Trots detta håller inte Skåne jämna steg med övriga storstadsregioner</a:t>
            </a:r>
            <a:br>
              <a:rPr lang="sv-SE" dirty="0" smtClean="0"/>
            </a:br>
            <a:r>
              <a:rPr lang="sv-SE" sz="1600" dirty="0" smtClean="0"/>
              <a:t>Andel av Stockholms BRP per sysselsatt i löpande priser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4572000" y="616530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 smtClean="0"/>
              <a:t>Källa: SCB RegR</a:t>
            </a:r>
            <a:endParaRPr lang="sv-SE" sz="12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3" y="1276827"/>
            <a:ext cx="7484413" cy="487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7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l_handelskammaren">
  <a:themeElements>
    <a:clrScheme name="P9193 HANDELS, interim ppt_blå 16">
      <a:dk1>
        <a:srgbClr val="00467F"/>
      </a:dk1>
      <a:lt1>
        <a:srgbClr val="FFFFFF"/>
      </a:lt1>
      <a:dk2>
        <a:srgbClr val="00467F"/>
      </a:dk2>
      <a:lt2>
        <a:srgbClr val="849BC1"/>
      </a:lt2>
      <a:accent1>
        <a:srgbClr val="0096D6"/>
      </a:accent1>
      <a:accent2>
        <a:srgbClr val="B32317"/>
      </a:accent2>
      <a:accent3>
        <a:srgbClr val="FFFFFF"/>
      </a:accent3>
      <a:accent4>
        <a:srgbClr val="003A6C"/>
      </a:accent4>
      <a:accent5>
        <a:srgbClr val="AAC9E8"/>
      </a:accent5>
      <a:accent6>
        <a:srgbClr val="A21F14"/>
      </a:accent6>
      <a:hlink>
        <a:srgbClr val="CBB677"/>
      </a:hlink>
      <a:folHlink>
        <a:srgbClr val="99CC00"/>
      </a:folHlink>
    </a:clrScheme>
    <a:fontScheme name="P9193 HANDELS, interim ppt_bl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9193 HANDELS, interim ppt_bl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9193 HANDELS, interim ppt_bl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9193 HANDELS, interim ppt_bl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9193 HANDELS, interim ppt_bl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9193 HANDELS, interim ppt_bl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9193 HANDELS, interim ppt_bl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9193 HANDELS, interim ppt_bl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9193 HANDELS, interim ppt_bl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9193 HANDELS, interim ppt_bl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9193 HANDELS, interim ppt_bl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9193 HANDELS, interim ppt_bl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9193 HANDELS, interim ppt_bl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9193 HANDELS, interim ppt_blå 13">
        <a:dk1>
          <a:srgbClr val="003F72"/>
        </a:dk1>
        <a:lt1>
          <a:srgbClr val="FFFFFF"/>
        </a:lt1>
        <a:dk2>
          <a:srgbClr val="003F72"/>
        </a:dk2>
        <a:lt2>
          <a:srgbClr val="64A0C8"/>
        </a:lt2>
        <a:accent1>
          <a:srgbClr val="0098DB"/>
        </a:accent1>
        <a:accent2>
          <a:srgbClr val="983222"/>
        </a:accent2>
        <a:accent3>
          <a:srgbClr val="FFFFFF"/>
        </a:accent3>
        <a:accent4>
          <a:srgbClr val="003460"/>
        </a:accent4>
        <a:accent5>
          <a:srgbClr val="AACAEA"/>
        </a:accent5>
        <a:accent6>
          <a:srgbClr val="892C1E"/>
        </a:accent6>
        <a:hlink>
          <a:srgbClr val="B4A76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9193 HANDELS, interim ppt_blå 14">
        <a:dk1>
          <a:srgbClr val="003F7C"/>
        </a:dk1>
        <a:lt1>
          <a:srgbClr val="FFFFFF"/>
        </a:lt1>
        <a:dk2>
          <a:srgbClr val="003F7C"/>
        </a:dk2>
        <a:lt2>
          <a:srgbClr val="64A0C8"/>
        </a:lt2>
        <a:accent1>
          <a:srgbClr val="0098DB"/>
        </a:accent1>
        <a:accent2>
          <a:srgbClr val="983222"/>
        </a:accent2>
        <a:accent3>
          <a:srgbClr val="FFFFFF"/>
        </a:accent3>
        <a:accent4>
          <a:srgbClr val="003469"/>
        </a:accent4>
        <a:accent5>
          <a:srgbClr val="AACAEA"/>
        </a:accent5>
        <a:accent6>
          <a:srgbClr val="892C1E"/>
        </a:accent6>
        <a:hlink>
          <a:srgbClr val="B4A76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9193 HANDELS, interim ppt_blå 15">
        <a:dk1>
          <a:srgbClr val="00467F"/>
        </a:dk1>
        <a:lt1>
          <a:srgbClr val="FFFFFF"/>
        </a:lt1>
        <a:dk2>
          <a:srgbClr val="00467F"/>
        </a:dk2>
        <a:lt2>
          <a:srgbClr val="849BC1"/>
        </a:lt2>
        <a:accent1>
          <a:srgbClr val="0096D6"/>
        </a:accent1>
        <a:accent2>
          <a:srgbClr val="B32317"/>
        </a:accent2>
        <a:accent3>
          <a:srgbClr val="FFFFFF"/>
        </a:accent3>
        <a:accent4>
          <a:srgbClr val="003A6C"/>
        </a:accent4>
        <a:accent5>
          <a:srgbClr val="AAC9E8"/>
        </a:accent5>
        <a:accent6>
          <a:srgbClr val="A21F14"/>
        </a:accent6>
        <a:hlink>
          <a:srgbClr val="B4A76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9193 HANDELS, interim ppt_blå 16">
        <a:dk1>
          <a:srgbClr val="00467F"/>
        </a:dk1>
        <a:lt1>
          <a:srgbClr val="FFFFFF"/>
        </a:lt1>
        <a:dk2>
          <a:srgbClr val="00467F"/>
        </a:dk2>
        <a:lt2>
          <a:srgbClr val="849BC1"/>
        </a:lt2>
        <a:accent1>
          <a:srgbClr val="0096D6"/>
        </a:accent1>
        <a:accent2>
          <a:srgbClr val="B32317"/>
        </a:accent2>
        <a:accent3>
          <a:srgbClr val="FFFFFF"/>
        </a:accent3>
        <a:accent4>
          <a:srgbClr val="003A6C"/>
        </a:accent4>
        <a:accent5>
          <a:srgbClr val="AAC9E8"/>
        </a:accent5>
        <a:accent6>
          <a:srgbClr val="A21F14"/>
        </a:accent6>
        <a:hlink>
          <a:srgbClr val="CBB677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Mall_handelskammaren</Template>
  <TotalTime>3600</TotalTime>
  <Words>458</Words>
  <Application>Microsoft Office PowerPoint</Application>
  <PresentationFormat>Bildspel på skärmen (4:3)</PresentationFormat>
  <Paragraphs>131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Mall_handelskammaren</vt:lpstr>
      <vt:lpstr>Produktivitetskommissionen i Skåne</vt:lpstr>
      <vt:lpstr>Varför är produktivitet viktigt?</vt:lpstr>
      <vt:lpstr>Produktivitet bidrar till ekonomisk tillväxt</vt:lpstr>
      <vt:lpstr>Vad är produktivitet?</vt:lpstr>
      <vt:lpstr>Hur mäts produktivitet?</vt:lpstr>
      <vt:lpstr>Produktivitetsutvecklingen i Skåne:</vt:lpstr>
      <vt:lpstr>Skånes stora lokala arbetsmarknad har vuxit kraftigt </vt:lpstr>
      <vt:lpstr>Skånes förutsättningar är goda</vt:lpstr>
      <vt:lpstr>Trots detta håller inte Skåne jämna steg med övriga storstadsregioner Andel av Stockholms BRP per sysselsatt i löpande priser</vt:lpstr>
      <vt:lpstr>Skånes produktivitet motsvarar riket exklusive storstadsregionerna  BRP per sysselsatt år 2013 i löpande priser, tusen kr</vt:lpstr>
      <vt:lpstr>Stora skillnader inom Skåne BRP per sysselsatt år 2012 i löpande priser, tusen kr</vt:lpstr>
      <vt:lpstr>Varför uppstår skillnader i produktivitet?</vt:lpstr>
      <vt:lpstr>Viktigt att förstå orsaker till skillnader</vt:lpstr>
      <vt:lpstr>Produktivitetens drivkrafter</vt:lpstr>
      <vt:lpstr>Följ arbetet på: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Produktivitet, tillväxt och HH-förbindelse</dc:title>
  <dc:creator>Pernilla Johansson</dc:creator>
  <cp:lastModifiedBy>Pernilla Johansson</cp:lastModifiedBy>
  <cp:revision>139</cp:revision>
  <cp:lastPrinted>2015-11-09T13:56:17Z</cp:lastPrinted>
  <dcterms:created xsi:type="dcterms:W3CDTF">2014-11-19T08:58:39Z</dcterms:created>
  <dcterms:modified xsi:type="dcterms:W3CDTF">2015-11-17T10:21:32Z</dcterms:modified>
</cp:coreProperties>
</file>